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2" r:id="rId1"/>
    <p:sldMasterId id="2147483693" r:id="rId2"/>
    <p:sldMasterId id="2147483694" r:id="rId3"/>
  </p:sldMasterIdLst>
  <p:notesMasterIdLst>
    <p:notesMasterId r:id="rId16"/>
  </p:notesMasterIdLst>
  <p:sldIdLst>
    <p:sldId id="257" r:id="rId4"/>
    <p:sldId id="258" r:id="rId5"/>
    <p:sldId id="259" r:id="rId6"/>
    <p:sldId id="260" r:id="rId7"/>
    <p:sldId id="266" r:id="rId8"/>
    <p:sldId id="261" r:id="rId9"/>
    <p:sldId id="267" r:id="rId10"/>
    <p:sldId id="268" r:id="rId11"/>
    <p:sldId id="269" r:id="rId12"/>
    <p:sldId id="270" r:id="rId13"/>
    <p:sldId id="271" r:id="rId14"/>
    <p:sldId id="262" r:id="rId15"/>
  </p:sldIdLst>
  <p:sldSz cx="9144000" cy="5143500" type="screen16x9"/>
  <p:notesSz cx="6858000" cy="9144000"/>
  <p:embeddedFontLst>
    <p:embeddedFont>
      <p:font typeface="Arial Narrow" panose="020B0606020202030204" pitchFamily="34" charset="0"/>
      <p:regular r:id="rId17"/>
      <p:bold r:id="rId18"/>
      <p:italic r:id="rId19"/>
      <p:boldItalic r:id="rId20"/>
    </p:embeddedFont>
    <p:embeddedFont>
      <p:font typeface="Dosis" panose="020B0604020202020204" charset="0"/>
      <p:regular r:id="rId21"/>
      <p:bold r:id="rId22"/>
    </p:embeddedFont>
    <p:embeddedFont>
      <p:font typeface="Roboto" panose="020B0604020202020204" charset="0"/>
      <p:regular r:id="rId23"/>
      <p:bold r:id="rId24"/>
      <p:italic r:id="rId25"/>
      <p:boldItalic r:id="rId26"/>
    </p:embeddedFont>
    <p:embeddedFont>
      <p:font typeface="Roboto Black" panose="020B0604020202020204" charset="0"/>
      <p:bold r:id="rId27"/>
      <p:boldItalic r:id="rId28"/>
    </p:embeddedFont>
    <p:embeddedFont>
      <p:font typeface="Roboto Thin" panose="020B0604020202020204" charset="0"/>
      <p:regular r:id="rId29"/>
      <p:bold r:id="rId30"/>
      <p:italic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628B589-4659-4227-9C68-565DD4A46BFE}">
  <a:tblStyle styleId="{8628B589-4659-4227-9C68-565DD4A46BF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709"/>
  </p:normalViewPr>
  <p:slideViewPr>
    <p:cSldViewPr snapToGrid="0">
      <p:cViewPr varScale="1">
        <p:scale>
          <a:sx n="102" d="100"/>
          <a:sy n="102" d="100"/>
        </p:scale>
        <p:origin x="134" y="48"/>
      </p:cViewPr>
      <p:guideLst>
        <p:guide orient="horz" pos="1620"/>
        <p:guide pos="2880"/>
      </p:guideLst>
    </p:cSldViewPr>
  </p:slideViewPr>
  <p:notesTextViewPr>
    <p:cViewPr>
      <p:scale>
        <a:sx n="400" d="100"/>
        <a:sy n="4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Master" Target="slideMasters/slideMaster3.xml"/><Relationship Id="rId21" Type="http://schemas.openxmlformats.org/officeDocument/2006/relationships/font" Target="fonts/font5.fntdata"/><Relationship Id="rId34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8.fntdata"/><Relationship Id="rId32" Type="http://schemas.openxmlformats.org/officeDocument/2006/relationships/font" Target="fonts/font16.fntdata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36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font" Target="fonts/font3.fntdata"/><Relationship Id="rId31" Type="http://schemas.openxmlformats.org/officeDocument/2006/relationships/font" Target="fonts/font15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Shape 2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655391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Shape 3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76213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Shape 3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Shape 3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Shape 3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Shape 3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Shape 3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Shape 3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30327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923602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Shape 3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02689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08433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rgbClr val="295269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/>
          <p:nvPr/>
        </p:nvSpPr>
        <p:spPr>
          <a:xfrm>
            <a:off x="469021" y="1983100"/>
            <a:ext cx="8210374" cy="7846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560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TITLE GOES HERE</a:t>
            </a:r>
            <a:endParaRPr sz="10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55" name="Shape 55"/>
          <p:cNvSpPr/>
          <p:nvPr/>
        </p:nvSpPr>
        <p:spPr>
          <a:xfrm>
            <a:off x="469011" y="2814675"/>
            <a:ext cx="8210374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Font typeface="Arial"/>
              <a:buNone/>
            </a:pPr>
            <a:r>
              <a:rPr lang="en" sz="35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Subtitle goes here</a:t>
            </a:r>
            <a:endParaRPr sz="10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56" name="Shape 56"/>
          <p:cNvSpPr/>
          <p:nvPr/>
        </p:nvSpPr>
        <p:spPr>
          <a:xfrm>
            <a:off x="469031" y="4578285"/>
            <a:ext cx="1792609" cy="19645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8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New York  </a:t>
            </a:r>
            <a:r>
              <a:rPr lang="en" sz="8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-</a:t>
            </a:r>
            <a:r>
              <a:rPr lang="en" sz="8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  10th February, 2014</a:t>
            </a:r>
            <a:endParaRPr sz="8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57" name="Shape 5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9028" y="620299"/>
            <a:ext cx="1362880" cy="286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s">
  <p:cSld name="CUSTOM_1">
    <p:bg>
      <p:bgPr>
        <a:solidFill>
          <a:srgbClr val="295269"/>
        </a:solid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/>
          <p:nvPr/>
        </p:nvSpPr>
        <p:spPr>
          <a:xfrm>
            <a:off x="469000" y="2073325"/>
            <a:ext cx="7747596" cy="166050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1. Announcements</a:t>
            </a:r>
            <a:endParaRPr sz="1000"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2. Recruiting</a:t>
            </a:r>
            <a:endParaRPr sz="18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3. Product Updates</a:t>
            </a:r>
            <a:endParaRPr sz="18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4.  Weekly Metrics</a:t>
            </a:r>
            <a:endParaRPr sz="18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60" name="Shape 60"/>
          <p:cNvCxnSpPr/>
          <p:nvPr/>
        </p:nvCxnSpPr>
        <p:spPr>
          <a:xfrm>
            <a:off x="469004" y="1765604"/>
            <a:ext cx="267300" cy="0"/>
          </a:xfrm>
          <a:prstGeom prst="straightConnector1">
            <a:avLst/>
          </a:prstGeom>
          <a:noFill/>
          <a:ln w="9525" cap="rnd" cmpd="sng">
            <a:solidFill>
              <a:srgbClr val="EBECED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61" name="Shape 61"/>
          <p:cNvSpPr/>
          <p:nvPr/>
        </p:nvSpPr>
        <p:spPr>
          <a:xfrm>
            <a:off x="469011" y="519150"/>
            <a:ext cx="8210374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Font typeface="Arial"/>
              <a:buNone/>
            </a:pPr>
            <a:r>
              <a:rPr lang="en" sz="2400">
                <a:solidFill>
                  <a:srgbClr val="39D1B4"/>
                </a:solidFill>
                <a:latin typeface="Dosis"/>
                <a:ea typeface="Dosis"/>
                <a:cs typeface="Dosis"/>
                <a:sym typeface="Dosis"/>
              </a:rPr>
              <a:t>CONTENTS</a:t>
            </a:r>
            <a:endParaRPr sz="2400">
              <a:solidFill>
                <a:srgbClr val="39D1B4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62" name="Shape 62"/>
          <p:cNvCxnSpPr/>
          <p:nvPr/>
        </p:nvCxnSpPr>
        <p:spPr>
          <a:xfrm>
            <a:off x="469004" y="3927779"/>
            <a:ext cx="267300" cy="0"/>
          </a:xfrm>
          <a:prstGeom prst="straightConnector1">
            <a:avLst/>
          </a:prstGeom>
          <a:noFill/>
          <a:ln w="9525" cap="rnd" cmpd="sng">
            <a:solidFill>
              <a:srgbClr val="EBECED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Slide">
  <p:cSld name="CUSTOM_6">
    <p:bg>
      <p:bgPr>
        <a:solidFill>
          <a:srgbClr val="6AB1D3"/>
        </a:soli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/>
          <p:nvPr/>
        </p:nvSpPr>
        <p:spPr>
          <a:xfrm>
            <a:off x="469021" y="1906900"/>
            <a:ext cx="8171820" cy="7846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56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MAIN SECTION</a:t>
            </a:r>
            <a:r>
              <a:rPr lang="en" sz="560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" sz="56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0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65" name="Shape 65"/>
          <p:cNvSpPr/>
          <p:nvPr/>
        </p:nvSpPr>
        <p:spPr>
          <a:xfrm>
            <a:off x="469011" y="2738475"/>
            <a:ext cx="8171820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Font typeface="Arial"/>
              <a:buNone/>
            </a:pPr>
            <a:r>
              <a:rPr lang="en" sz="3500" b="0" i="0" u="none" strike="noStrike" cap="none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Subtitle goes here</a:t>
            </a:r>
            <a:endParaRPr sz="10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-section Slide">
  <p:cSld name="CUSTOM_7">
    <p:bg>
      <p:bgPr>
        <a:solidFill>
          <a:srgbClr val="E6E7E8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/>
          <p:nvPr/>
        </p:nvSpPr>
        <p:spPr>
          <a:xfrm>
            <a:off x="469021" y="1906900"/>
            <a:ext cx="8210374" cy="7846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560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SUB-SECTION TITLE</a:t>
            </a:r>
            <a:endParaRPr sz="10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68" name="Shape 68"/>
          <p:cNvSpPr/>
          <p:nvPr/>
        </p:nvSpPr>
        <p:spPr>
          <a:xfrm>
            <a:off x="469011" y="2738475"/>
            <a:ext cx="8210374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Font typeface="Arial"/>
              <a:buNone/>
            </a:pPr>
            <a:r>
              <a:rPr lang="en" sz="35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Subtitle goes here</a:t>
            </a:r>
            <a:endParaRPr sz="10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oal Slide">
  <p:cSld name="CUSTOM_11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/>
          <p:nvPr/>
        </p:nvSpPr>
        <p:spPr>
          <a:xfrm>
            <a:off x="469025" y="1767264"/>
            <a:ext cx="7697398" cy="216065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32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here. Collaboratively administrate empower markets via plug-and-play networks. </a:t>
            </a:r>
            <a:r>
              <a:rPr lang="en" sz="32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32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procrastinate B2C users after </a:t>
            </a:r>
            <a:r>
              <a:rPr lang="en" sz="32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installed base</a:t>
            </a:r>
            <a:r>
              <a:rPr lang="en" sz="32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benefits.</a:t>
            </a:r>
            <a:endParaRPr sz="3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71" name="Shape 71"/>
          <p:cNvSpPr/>
          <p:nvPr/>
        </p:nvSpPr>
        <p:spPr>
          <a:xfrm>
            <a:off x="469031" y="1063194"/>
            <a:ext cx="785826" cy="35498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GOAL</a:t>
            </a:r>
            <a:endParaRPr sz="180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st 1">
  <p:cSld name="CUSTOM_9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/>
          <p:nvPr/>
        </p:nvSpPr>
        <p:spPr>
          <a:xfrm>
            <a:off x="469000" y="2073325"/>
            <a:ext cx="7747596" cy="166050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1. Announcements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2. Recruiting</a:t>
            </a:r>
            <a:endParaRPr sz="18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3. Product Updates</a:t>
            </a:r>
            <a:endParaRPr sz="18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4.  Weekly Metrics</a:t>
            </a:r>
            <a:endParaRPr sz="18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74" name="Shape 74"/>
          <p:cNvCxnSpPr/>
          <p:nvPr/>
        </p:nvCxnSpPr>
        <p:spPr>
          <a:xfrm>
            <a:off x="469004" y="1765604"/>
            <a:ext cx="267300" cy="0"/>
          </a:xfrm>
          <a:prstGeom prst="straightConnector1">
            <a:avLst/>
          </a:prstGeom>
          <a:noFill/>
          <a:ln w="9525" cap="rnd" cmpd="sng">
            <a:solidFill>
              <a:srgbClr val="295269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75" name="Shape 75"/>
          <p:cNvSpPr/>
          <p:nvPr/>
        </p:nvSpPr>
        <p:spPr>
          <a:xfrm>
            <a:off x="469011" y="519150"/>
            <a:ext cx="8210374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Font typeface="Arial"/>
              <a:buNone/>
            </a:pPr>
            <a:r>
              <a:rPr lang="en" sz="2400">
                <a:solidFill>
                  <a:srgbClr val="6AB1D3"/>
                </a:solidFill>
                <a:latin typeface="Dosis"/>
                <a:ea typeface="Dosis"/>
                <a:cs typeface="Dosis"/>
                <a:sym typeface="Dosis"/>
              </a:rPr>
              <a:t>LIST OF THINGS</a:t>
            </a:r>
            <a:endParaRPr sz="2400">
              <a:solidFill>
                <a:srgbClr val="6AB1D3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76" name="Shape 76"/>
          <p:cNvCxnSpPr/>
          <p:nvPr/>
        </p:nvCxnSpPr>
        <p:spPr>
          <a:xfrm>
            <a:off x="469004" y="3927779"/>
            <a:ext cx="267300" cy="0"/>
          </a:xfrm>
          <a:prstGeom prst="straightConnector1">
            <a:avLst/>
          </a:prstGeom>
          <a:noFill/>
          <a:ln w="9525" cap="rnd" cmpd="sng">
            <a:solidFill>
              <a:srgbClr val="295269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st 2">
  <p:cSld name="CUSTOM_8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/>
          <p:nvPr/>
        </p:nvSpPr>
        <p:spPr>
          <a:xfrm>
            <a:off x="469025" y="1083775"/>
            <a:ext cx="8210376" cy="1002302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280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28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79" name="Shape 79"/>
          <p:cNvSpPr/>
          <p:nvPr/>
        </p:nvSpPr>
        <p:spPr>
          <a:xfrm>
            <a:off x="469025" y="2543425"/>
            <a:ext cx="8210374" cy="216632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228600" marR="0" lvl="0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functional solutions</a:t>
            </a:r>
            <a:endParaRPr sz="1800">
              <a:latin typeface="Dosis"/>
              <a:ea typeface="Dosis"/>
              <a:cs typeface="Dosis"/>
              <a:sym typeface="Dosis"/>
            </a:endParaRPr>
          </a:p>
          <a:p>
            <a:pPr marL="228600" marR="0" lvl="0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cross-media value</a:t>
            </a:r>
            <a:endParaRPr sz="1800">
              <a:latin typeface="Dosis"/>
              <a:ea typeface="Dosis"/>
              <a:cs typeface="Dosis"/>
              <a:sym typeface="Dosis"/>
            </a:endParaRPr>
          </a:p>
          <a:p>
            <a:pPr marL="228600" marR="0" lvl="0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maximize timely </a:t>
            </a:r>
            <a:endParaRPr sz="1800">
              <a:latin typeface="Dosis"/>
              <a:ea typeface="Dosis"/>
              <a:cs typeface="Dosis"/>
              <a:sym typeface="Dosis"/>
            </a:endParaRPr>
          </a:p>
          <a:p>
            <a:pPr marL="228600" marR="0" lvl="0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professionally cultivate </a:t>
            </a:r>
            <a:endParaRPr sz="1800">
              <a:latin typeface="Dosis"/>
              <a:ea typeface="Dosis"/>
              <a:cs typeface="Dosis"/>
              <a:sym typeface="Dosis"/>
            </a:endParaRPr>
          </a:p>
          <a:p>
            <a:pPr marL="228600" marR="0" lvl="0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dynamically innovate</a:t>
            </a:r>
            <a:endParaRPr sz="18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0" name="Shape 80"/>
          <p:cNvSpPr/>
          <p:nvPr/>
        </p:nvSpPr>
        <p:spPr>
          <a:xfrm>
            <a:off x="469031" y="489942"/>
            <a:ext cx="809261" cy="35606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80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st 2 - Andy">
  <p:cSld name="CUSTOM_8_1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/>
          <p:nvPr/>
        </p:nvSpPr>
        <p:spPr>
          <a:xfrm>
            <a:off x="469025" y="1083775"/>
            <a:ext cx="8210376" cy="1002302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280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28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3" name="Shape 83"/>
          <p:cNvSpPr/>
          <p:nvPr/>
        </p:nvSpPr>
        <p:spPr>
          <a:xfrm>
            <a:off x="469031" y="489942"/>
            <a:ext cx="809261" cy="35606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80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4" name="Shape 84"/>
          <p:cNvSpPr txBox="1">
            <a:spLocks noGrp="1"/>
          </p:cNvSpPr>
          <p:nvPr>
            <p:ph type="body" idx="1"/>
          </p:nvPr>
        </p:nvSpPr>
        <p:spPr>
          <a:xfrm>
            <a:off x="469025" y="2735200"/>
            <a:ext cx="8210400" cy="2011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Font typeface="Dosis"/>
              <a:buChar char="●"/>
              <a:defRPr sz="2400">
                <a:latin typeface="Dosis"/>
                <a:ea typeface="Dosis"/>
                <a:cs typeface="Dosis"/>
                <a:sym typeface="Dosis"/>
              </a:defRPr>
            </a:lvl1pPr>
            <a:lvl2pPr marL="914400" lvl="1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○"/>
              <a:defRPr sz="600">
                <a:latin typeface="Dosis"/>
                <a:ea typeface="Dosis"/>
                <a:cs typeface="Dosis"/>
                <a:sym typeface="Dosis"/>
              </a:defRPr>
            </a:lvl2pPr>
            <a:lvl3pPr marL="1371600" lvl="2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■"/>
              <a:defRPr sz="600">
                <a:latin typeface="Dosis"/>
                <a:ea typeface="Dosis"/>
                <a:cs typeface="Dosis"/>
                <a:sym typeface="Dosis"/>
              </a:defRPr>
            </a:lvl3pPr>
            <a:lvl4pPr marL="1828800" lvl="3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●"/>
              <a:defRPr sz="600">
                <a:latin typeface="Dosis"/>
                <a:ea typeface="Dosis"/>
                <a:cs typeface="Dosis"/>
                <a:sym typeface="Dosis"/>
              </a:defRPr>
            </a:lvl4pPr>
            <a:lvl5pPr marL="2286000" lvl="4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○"/>
              <a:defRPr sz="600">
                <a:latin typeface="Dosis"/>
                <a:ea typeface="Dosis"/>
                <a:cs typeface="Dosis"/>
                <a:sym typeface="Dosis"/>
              </a:defRPr>
            </a:lvl5pPr>
            <a:lvl6pPr marL="2743200" lvl="5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■"/>
              <a:defRPr sz="600">
                <a:latin typeface="Dosis"/>
                <a:ea typeface="Dosis"/>
                <a:cs typeface="Dosis"/>
                <a:sym typeface="Dosis"/>
              </a:defRPr>
            </a:lvl6pPr>
            <a:lvl7pPr marL="3200400" lvl="6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●"/>
              <a:defRPr sz="600">
                <a:latin typeface="Dosis"/>
                <a:ea typeface="Dosis"/>
                <a:cs typeface="Dosis"/>
                <a:sym typeface="Dosis"/>
              </a:defRPr>
            </a:lvl7pPr>
            <a:lvl8pPr marL="3657600" lvl="7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○"/>
              <a:defRPr sz="600">
                <a:latin typeface="Dosis"/>
                <a:ea typeface="Dosis"/>
                <a:cs typeface="Dosis"/>
                <a:sym typeface="Dosis"/>
              </a:defRPr>
            </a:lvl8pPr>
            <a:lvl9pPr marL="4114800" lvl="8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■"/>
              <a:defRPr sz="600"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-Column">
  <p:cSld name="CUSTOM_3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/>
          <p:nvPr/>
        </p:nvSpPr>
        <p:spPr>
          <a:xfrm>
            <a:off x="469025" y="2498625"/>
            <a:ext cx="3836306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important notes and thoughts.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7" name="Shape 87"/>
          <p:cNvSpPr/>
          <p:nvPr/>
        </p:nvSpPr>
        <p:spPr>
          <a:xfrm>
            <a:off x="469025" y="1083775"/>
            <a:ext cx="8210376" cy="1002302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280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28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8" name="Shape 88"/>
          <p:cNvSpPr/>
          <p:nvPr/>
        </p:nvSpPr>
        <p:spPr>
          <a:xfrm>
            <a:off x="469003" y="489950"/>
            <a:ext cx="3541048" cy="35606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80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9" name="Shape 89"/>
          <p:cNvSpPr/>
          <p:nvPr/>
        </p:nvSpPr>
        <p:spPr>
          <a:xfrm>
            <a:off x="4841000" y="2498625"/>
            <a:ext cx="3836306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important notes </a:t>
            </a:r>
            <a:r>
              <a:rPr lang="en" sz="18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and thoughts</a:t>
            </a: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0" name="Shape 90"/>
          <p:cNvSpPr/>
          <p:nvPr/>
        </p:nvSpPr>
        <p:spPr>
          <a:xfrm>
            <a:off x="4841000" y="3269525"/>
            <a:ext cx="3836306" cy="151804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</a:t>
            </a:r>
            <a:r>
              <a:rPr lang="en" sz="11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1" name="Shape 91"/>
          <p:cNvSpPr/>
          <p:nvPr/>
        </p:nvSpPr>
        <p:spPr>
          <a:xfrm>
            <a:off x="469025" y="3269525"/>
            <a:ext cx="3836306" cy="151804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</a:t>
            </a:r>
            <a:r>
              <a:rPr lang="en" sz="11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-Column">
  <p:cSld name="CUSTOM_4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/>
        </p:nvSpPr>
        <p:spPr>
          <a:xfrm>
            <a:off x="469025" y="1083775"/>
            <a:ext cx="8184726" cy="1002302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280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28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4" name="Shape 94"/>
          <p:cNvSpPr/>
          <p:nvPr/>
        </p:nvSpPr>
        <p:spPr>
          <a:xfrm>
            <a:off x="469025" y="3269525"/>
            <a:ext cx="2460126" cy="151804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5" name="Shape 95"/>
          <p:cNvSpPr/>
          <p:nvPr/>
        </p:nvSpPr>
        <p:spPr>
          <a:xfrm>
            <a:off x="469031" y="2466975"/>
            <a:ext cx="2460126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important notes.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6" name="Shape 96"/>
          <p:cNvSpPr/>
          <p:nvPr/>
        </p:nvSpPr>
        <p:spPr>
          <a:xfrm>
            <a:off x="3345275" y="3261725"/>
            <a:ext cx="2458992" cy="151918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deliverables for real-time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7" name="Shape 97"/>
          <p:cNvSpPr/>
          <p:nvPr/>
        </p:nvSpPr>
        <p:spPr>
          <a:xfrm>
            <a:off x="3345273" y="2463626"/>
            <a:ext cx="2458992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important notes.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8" name="Shape 98"/>
          <p:cNvSpPr/>
          <p:nvPr/>
        </p:nvSpPr>
        <p:spPr>
          <a:xfrm>
            <a:off x="6193600" y="3261725"/>
            <a:ext cx="2460126" cy="151918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unleash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cross-media information without cross-media value. Quickly maximize timely deliverables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9" name="Shape 99"/>
          <p:cNvSpPr/>
          <p:nvPr/>
        </p:nvSpPr>
        <p:spPr>
          <a:xfrm>
            <a:off x="6220375" y="2460275"/>
            <a:ext cx="2458992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important notes.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0" name="Shape 100"/>
          <p:cNvSpPr/>
          <p:nvPr/>
        </p:nvSpPr>
        <p:spPr>
          <a:xfrm>
            <a:off x="469007" y="489950"/>
            <a:ext cx="3036225" cy="35606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80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-Column">
  <p:cSld name="CUSTOM_20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/>
        </p:nvSpPr>
        <p:spPr>
          <a:xfrm>
            <a:off x="536150" y="252797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3" name="Shape 103"/>
          <p:cNvSpPr/>
          <p:nvPr/>
        </p:nvSpPr>
        <p:spPr>
          <a:xfrm>
            <a:off x="536150" y="218193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04" name="Shape 104"/>
          <p:cNvCxnSpPr/>
          <p:nvPr/>
        </p:nvCxnSpPr>
        <p:spPr>
          <a:xfrm>
            <a:off x="536148" y="24570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05" name="Shape 105"/>
          <p:cNvSpPr/>
          <p:nvPr/>
        </p:nvSpPr>
        <p:spPr>
          <a:xfrm>
            <a:off x="2619675" y="218193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06" name="Shape 106"/>
          <p:cNvCxnSpPr/>
          <p:nvPr/>
        </p:nvCxnSpPr>
        <p:spPr>
          <a:xfrm>
            <a:off x="2619673" y="24570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07" name="Shape 107"/>
          <p:cNvSpPr/>
          <p:nvPr/>
        </p:nvSpPr>
        <p:spPr>
          <a:xfrm>
            <a:off x="2619675" y="252797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8" name="Shape 108"/>
          <p:cNvSpPr/>
          <p:nvPr/>
        </p:nvSpPr>
        <p:spPr>
          <a:xfrm>
            <a:off x="4718025" y="218193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09" name="Shape 109"/>
          <p:cNvCxnSpPr/>
          <p:nvPr/>
        </p:nvCxnSpPr>
        <p:spPr>
          <a:xfrm>
            <a:off x="4725435" y="24570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10" name="Shape 110"/>
          <p:cNvSpPr/>
          <p:nvPr/>
        </p:nvSpPr>
        <p:spPr>
          <a:xfrm>
            <a:off x="4718025" y="252797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11" name="Shape 111"/>
          <p:cNvSpPr/>
          <p:nvPr/>
        </p:nvSpPr>
        <p:spPr>
          <a:xfrm>
            <a:off x="6816375" y="218193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12" name="Shape 112"/>
          <p:cNvCxnSpPr/>
          <p:nvPr/>
        </p:nvCxnSpPr>
        <p:spPr>
          <a:xfrm>
            <a:off x="6816373" y="24570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13" name="Shape 113"/>
          <p:cNvSpPr/>
          <p:nvPr/>
        </p:nvSpPr>
        <p:spPr>
          <a:xfrm>
            <a:off x="6816375" y="252797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14" name="Shape 114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536150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Shape 115"/>
          <p:cNvSpPr/>
          <p:nvPr/>
        </p:nvSpPr>
        <p:spPr>
          <a:xfrm>
            <a:off x="536150" y="387012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16" name="Shape 116"/>
          <p:cNvSpPr/>
          <p:nvPr/>
        </p:nvSpPr>
        <p:spPr>
          <a:xfrm>
            <a:off x="536150" y="352408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17" name="Shape 117"/>
          <p:cNvCxnSpPr/>
          <p:nvPr/>
        </p:nvCxnSpPr>
        <p:spPr>
          <a:xfrm>
            <a:off x="536148" y="379919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18" name="Shape 118"/>
          <p:cNvSpPr/>
          <p:nvPr/>
        </p:nvSpPr>
        <p:spPr>
          <a:xfrm>
            <a:off x="2619675" y="352408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19" name="Shape 119"/>
          <p:cNvCxnSpPr/>
          <p:nvPr/>
        </p:nvCxnSpPr>
        <p:spPr>
          <a:xfrm>
            <a:off x="2619673" y="379919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20" name="Shape 120"/>
          <p:cNvSpPr/>
          <p:nvPr/>
        </p:nvSpPr>
        <p:spPr>
          <a:xfrm>
            <a:off x="2619675" y="387012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21" name="Shape 121"/>
          <p:cNvSpPr/>
          <p:nvPr/>
        </p:nvSpPr>
        <p:spPr>
          <a:xfrm>
            <a:off x="4718025" y="352408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22" name="Shape 122"/>
          <p:cNvCxnSpPr/>
          <p:nvPr/>
        </p:nvCxnSpPr>
        <p:spPr>
          <a:xfrm>
            <a:off x="4725435" y="379919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23" name="Shape 123"/>
          <p:cNvSpPr/>
          <p:nvPr/>
        </p:nvSpPr>
        <p:spPr>
          <a:xfrm>
            <a:off x="4718025" y="387012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24" name="Shape 124"/>
          <p:cNvSpPr/>
          <p:nvPr/>
        </p:nvSpPr>
        <p:spPr>
          <a:xfrm>
            <a:off x="6816375" y="352408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25" name="Shape 125"/>
          <p:cNvCxnSpPr/>
          <p:nvPr/>
        </p:nvCxnSpPr>
        <p:spPr>
          <a:xfrm>
            <a:off x="6816373" y="379919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26" name="Shape 126"/>
          <p:cNvSpPr/>
          <p:nvPr/>
        </p:nvSpPr>
        <p:spPr>
          <a:xfrm>
            <a:off x="6816375" y="387012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27" name="Shape 127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2619675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Shape 128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4710563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Shape 129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6823788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Shape 130"/>
          <p:cNvSpPr/>
          <p:nvPr/>
        </p:nvSpPr>
        <p:spPr>
          <a:xfrm>
            <a:off x="536150" y="557454"/>
            <a:ext cx="1834619" cy="29354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A</a:t>
            </a:r>
            <a:endParaRPr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1" name="Shape 131"/>
          <p:cNvSpPr/>
          <p:nvPr/>
        </p:nvSpPr>
        <p:spPr>
          <a:xfrm>
            <a:off x="2619675" y="557454"/>
            <a:ext cx="1834619" cy="29354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B</a:t>
            </a:r>
            <a:endParaRPr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2" name="Shape 132"/>
          <p:cNvSpPr/>
          <p:nvPr/>
        </p:nvSpPr>
        <p:spPr>
          <a:xfrm>
            <a:off x="6801475" y="557454"/>
            <a:ext cx="1834619" cy="29354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D</a:t>
            </a:r>
            <a:endParaRPr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3" name="Shape 133"/>
          <p:cNvSpPr/>
          <p:nvPr/>
        </p:nvSpPr>
        <p:spPr>
          <a:xfrm>
            <a:off x="4717950" y="557454"/>
            <a:ext cx="1834619" cy="29354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C</a:t>
            </a:r>
            <a:endParaRPr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34" name="Shape 134"/>
          <p:cNvCxnSpPr/>
          <p:nvPr/>
        </p:nvCxnSpPr>
        <p:spPr>
          <a:xfrm>
            <a:off x="536148" y="9352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35" name="Shape 135"/>
          <p:cNvCxnSpPr/>
          <p:nvPr/>
        </p:nvCxnSpPr>
        <p:spPr>
          <a:xfrm>
            <a:off x="2619673" y="93524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36" name="Shape 136"/>
          <p:cNvCxnSpPr/>
          <p:nvPr/>
        </p:nvCxnSpPr>
        <p:spPr>
          <a:xfrm>
            <a:off x="4725435" y="93524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37" name="Shape 137"/>
          <p:cNvCxnSpPr/>
          <p:nvPr/>
        </p:nvCxnSpPr>
        <p:spPr>
          <a:xfrm>
            <a:off x="6816373" y="93524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oxes Slide">
  <p:cSld name="CUSTOM_19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Shape 1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359" y="1347812"/>
            <a:ext cx="2434455" cy="244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Shape 140"/>
          <p:cNvSpPr/>
          <p:nvPr/>
        </p:nvSpPr>
        <p:spPr>
          <a:xfrm>
            <a:off x="457359" y="1347812"/>
            <a:ext cx="2434482" cy="2447869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295269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141" name="Shape 141"/>
          <p:cNvSpPr/>
          <p:nvPr/>
        </p:nvSpPr>
        <p:spPr>
          <a:xfrm>
            <a:off x="585722" y="1522982"/>
            <a:ext cx="2177712" cy="29916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6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BOX TITLE</a:t>
            </a:r>
            <a:endParaRPr sz="16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42" name="Shape 142"/>
          <p:cNvCxnSpPr/>
          <p:nvPr/>
        </p:nvCxnSpPr>
        <p:spPr>
          <a:xfrm>
            <a:off x="627023" y="1961728"/>
            <a:ext cx="2095200" cy="0"/>
          </a:xfrm>
          <a:prstGeom prst="straightConnector1">
            <a:avLst/>
          </a:prstGeom>
          <a:noFill/>
          <a:ln w="9525" cap="rnd" cmpd="sng">
            <a:solidFill>
              <a:srgbClr val="E6E7E8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43" name="Shape 143"/>
          <p:cNvSpPr/>
          <p:nvPr/>
        </p:nvSpPr>
        <p:spPr>
          <a:xfrm>
            <a:off x="641533" y="2167111"/>
            <a:ext cx="2066106" cy="1378502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44" name="Shape 14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354758" y="1347812"/>
            <a:ext cx="2434455" cy="244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Shape 145"/>
          <p:cNvSpPr/>
          <p:nvPr/>
        </p:nvSpPr>
        <p:spPr>
          <a:xfrm>
            <a:off x="3354758" y="1347812"/>
            <a:ext cx="2434482" cy="2447869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295269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146" name="Shape 146"/>
          <p:cNvSpPr/>
          <p:nvPr/>
        </p:nvSpPr>
        <p:spPr>
          <a:xfrm>
            <a:off x="3483123" y="1522982"/>
            <a:ext cx="2177712" cy="29916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6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BOX TITLE</a:t>
            </a:r>
            <a:endParaRPr sz="16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47" name="Shape 147"/>
          <p:cNvCxnSpPr/>
          <p:nvPr/>
        </p:nvCxnSpPr>
        <p:spPr>
          <a:xfrm>
            <a:off x="3524422" y="1961728"/>
            <a:ext cx="2095200" cy="0"/>
          </a:xfrm>
          <a:prstGeom prst="straightConnector1">
            <a:avLst/>
          </a:prstGeom>
          <a:noFill/>
          <a:ln w="9525" cap="rnd" cmpd="sng">
            <a:solidFill>
              <a:srgbClr val="E6E7E8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48" name="Shape 148"/>
          <p:cNvSpPr/>
          <p:nvPr/>
        </p:nvSpPr>
        <p:spPr>
          <a:xfrm>
            <a:off x="3538933" y="2167111"/>
            <a:ext cx="2066106" cy="1378502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49" name="Shape 14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252158" y="1347812"/>
            <a:ext cx="2434455" cy="244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Shape 150"/>
          <p:cNvSpPr/>
          <p:nvPr/>
        </p:nvSpPr>
        <p:spPr>
          <a:xfrm>
            <a:off x="6252158" y="1347812"/>
            <a:ext cx="2434482" cy="2447869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295269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151" name="Shape 151"/>
          <p:cNvSpPr/>
          <p:nvPr/>
        </p:nvSpPr>
        <p:spPr>
          <a:xfrm>
            <a:off x="6380522" y="1522982"/>
            <a:ext cx="2177712" cy="29916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6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BOX TITLE</a:t>
            </a:r>
            <a:endParaRPr sz="16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52" name="Shape 152"/>
          <p:cNvCxnSpPr/>
          <p:nvPr/>
        </p:nvCxnSpPr>
        <p:spPr>
          <a:xfrm>
            <a:off x="6421822" y="1961728"/>
            <a:ext cx="2095200" cy="0"/>
          </a:xfrm>
          <a:prstGeom prst="straightConnector1">
            <a:avLst/>
          </a:prstGeom>
          <a:noFill/>
          <a:ln w="9525" cap="rnd" cmpd="sng">
            <a:solidFill>
              <a:srgbClr val="E6E7E8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53" name="Shape 153"/>
          <p:cNvSpPr/>
          <p:nvPr/>
        </p:nvSpPr>
        <p:spPr>
          <a:xfrm>
            <a:off x="6436332" y="2167111"/>
            <a:ext cx="2066106" cy="1378502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ngle-Image Normal">
  <p:cSld name="CUSTOM_13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/>
          <p:nvPr/>
        </p:nvSpPr>
        <p:spPr>
          <a:xfrm>
            <a:off x="6096000" y="0"/>
            <a:ext cx="3048000" cy="5143500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Shape 156"/>
          <p:cNvSpPr txBox="1"/>
          <p:nvPr/>
        </p:nvSpPr>
        <p:spPr>
          <a:xfrm>
            <a:off x="6291250" y="280950"/>
            <a:ext cx="2562300" cy="14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Title, could be longer or more wordy</a:t>
            </a:r>
            <a:endParaRPr sz="28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57" name="Shape 157"/>
          <p:cNvSpPr txBox="1"/>
          <p:nvPr/>
        </p:nvSpPr>
        <p:spPr>
          <a:xfrm>
            <a:off x="6257950" y="1843050"/>
            <a:ext cx="2628900" cy="30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Commentary</a:t>
            </a:r>
            <a:endParaRPr sz="1100" b="1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Lorem ipsum dolor sit amet, consectetur adipiscing elit. Proin auctor odio eu ante egestas convallis. Etiam neque justo.</a:t>
            </a:r>
            <a:endParaRPr sz="11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Trends</a:t>
            </a:r>
            <a:endParaRPr sz="1100" b="1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Lorem ipsum dolor sit amet, consectetur adipiscing elit. Proin auctor odio eu ante egestas convallis. Etiam neque justo.</a:t>
            </a:r>
            <a:endParaRPr sz="11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Key Findings</a:t>
            </a:r>
            <a:endParaRPr sz="1100" b="1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Lorem ipsum dolor sit amet, consectetur adipiscing elit. Proin auctor odio eu ante egestas convallis. Etiam neque justo.</a:t>
            </a:r>
            <a:endParaRPr sz="11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58" name="Shape 158"/>
          <p:cNvSpPr/>
          <p:nvPr/>
        </p:nvSpPr>
        <p:spPr>
          <a:xfrm>
            <a:off x="486668" y="359490"/>
            <a:ext cx="2423304" cy="227707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5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IMAGE TITLE</a:t>
            </a:r>
            <a:endParaRPr sz="1500"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59" name="Shape 15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86668" y="784766"/>
            <a:ext cx="4521770" cy="3425651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Shape 160"/>
          <p:cNvSpPr/>
          <p:nvPr/>
        </p:nvSpPr>
        <p:spPr>
          <a:xfrm>
            <a:off x="486668" y="4452635"/>
            <a:ext cx="3240378" cy="33372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cross-media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information without cross-media.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-Image Slide">
  <p:cSld name="CUSTOM_14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/>
          <p:nvPr/>
        </p:nvSpPr>
        <p:spPr>
          <a:xfrm>
            <a:off x="632594" y="4102372"/>
            <a:ext cx="2438905" cy="33372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cross-media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information without cross-media.</a:t>
            </a:r>
            <a:endParaRPr sz="11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63" name="Shape 163"/>
          <p:cNvSpPr/>
          <p:nvPr/>
        </p:nvSpPr>
        <p:spPr>
          <a:xfrm>
            <a:off x="640407" y="705146"/>
            <a:ext cx="2423304" cy="159617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5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IMAGE TITLE</a:t>
            </a:r>
            <a:endParaRPr sz="1500"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64" name="Shape 16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44872" y="1111745"/>
            <a:ext cx="3578572" cy="2711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Shape 16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878139" y="1111745"/>
            <a:ext cx="3578572" cy="2711276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Shape 166"/>
          <p:cNvSpPr/>
          <p:nvPr/>
        </p:nvSpPr>
        <p:spPr>
          <a:xfrm>
            <a:off x="4874790" y="4103488"/>
            <a:ext cx="2438905" cy="33485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cross-media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information without cross-media.</a:t>
            </a:r>
            <a:endParaRPr sz="11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67" name="Shape 167"/>
          <p:cNvSpPr/>
          <p:nvPr/>
        </p:nvSpPr>
        <p:spPr>
          <a:xfrm>
            <a:off x="4882604" y="707379"/>
            <a:ext cx="2423304" cy="158483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5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IMAGE TITLE</a:t>
            </a:r>
            <a:endParaRPr sz="1500"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atement 1">
  <p:cSld name="CUSTOM_15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Shape 169"/>
          <p:cNvPicPr preferRelativeResize="0"/>
          <p:nvPr/>
        </p:nvPicPr>
        <p:blipFill rotWithShape="1">
          <a:blip r:embed="rId2">
            <a:alphaModFix/>
          </a:blip>
          <a:srcRect b="15626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Shape 17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04056">
              <a:alpha val="824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Shape 171"/>
          <p:cNvSpPr txBox="1"/>
          <p:nvPr/>
        </p:nvSpPr>
        <p:spPr>
          <a:xfrm>
            <a:off x="1152550" y="1666975"/>
            <a:ext cx="66390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This is a bold statement or “quote” with a full bleed image</a:t>
            </a:r>
            <a:endParaRPr sz="40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72" name="Shape 172"/>
          <p:cNvSpPr txBox="1"/>
          <p:nvPr/>
        </p:nvSpPr>
        <p:spPr>
          <a:xfrm>
            <a:off x="1514500" y="3381475"/>
            <a:ext cx="59151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Name of Author (if it’s a quote)</a:t>
            </a:r>
            <a:endParaRPr sz="16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atement 2">
  <p:cSld name="CUSTOM_16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Shape 17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Shape 17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04056">
              <a:alpha val="824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Shape 176"/>
          <p:cNvSpPr txBox="1"/>
          <p:nvPr/>
        </p:nvSpPr>
        <p:spPr>
          <a:xfrm>
            <a:off x="1152550" y="1666975"/>
            <a:ext cx="66390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This is a bold statement or “quote” with a full bleed image</a:t>
            </a:r>
            <a:endParaRPr sz="40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77" name="Shape 177"/>
          <p:cNvSpPr txBox="1"/>
          <p:nvPr/>
        </p:nvSpPr>
        <p:spPr>
          <a:xfrm>
            <a:off x="1514500" y="3381475"/>
            <a:ext cx="59151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Name of Author (if it’s a quote)</a:t>
            </a:r>
            <a:endParaRPr sz="16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erson Slide">
  <p:cSld name="CUSTOM_17">
    <p:bg>
      <p:bgPr>
        <a:solidFill>
          <a:srgbClr val="000000"/>
        </a:solidFill>
        <a:effectLst/>
      </p:bgPr>
    </p:bg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Shape 17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51435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Shape 180"/>
          <p:cNvSpPr txBox="1"/>
          <p:nvPr/>
        </p:nvSpPr>
        <p:spPr>
          <a:xfrm>
            <a:off x="5581675" y="1952725"/>
            <a:ext cx="2409900" cy="16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Passionate developer, lover of pizza and cute little dogs. Previously at Acme Inc and Awesome Startup.</a:t>
            </a:r>
            <a:endParaRPr sz="18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81" name="Shape 181"/>
          <p:cNvSpPr txBox="1"/>
          <p:nvPr/>
        </p:nvSpPr>
        <p:spPr>
          <a:xfrm>
            <a:off x="5581675" y="1095475"/>
            <a:ext cx="2409900" cy="9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Welcome</a:t>
            </a:r>
            <a:endParaRPr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John Coder</a:t>
            </a:r>
            <a:endParaRPr sz="24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ogo over white">
  <p:cSld name="CUSTOM_5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Shape 18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Shape 1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9949" y="2258699"/>
            <a:ext cx="2984101" cy="62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ogo over blue" type="titleOnly">
  <p:cSld name="TITLE_ONLY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Shape 18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Shape 1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9946" y="2257954"/>
            <a:ext cx="2984101" cy="6275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inal Slide">
  <p:cSld name="CUSTOM_18">
    <p:bg>
      <p:bgPr>
        <a:solidFill>
          <a:srgbClr val="295269"/>
        </a:solidFill>
        <a:effectLst/>
      </p:bgPr>
    </p:bg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/>
          <p:nvPr/>
        </p:nvSpPr>
        <p:spPr>
          <a:xfrm>
            <a:off x="469021" y="2179413"/>
            <a:ext cx="8210374" cy="7846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56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THANKS!</a:t>
            </a:r>
            <a:endParaRPr sz="10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90" name="Shape 190"/>
          <p:cNvSpPr/>
          <p:nvPr/>
        </p:nvSpPr>
        <p:spPr>
          <a:xfrm>
            <a:off x="2676525" y="3243775"/>
            <a:ext cx="3790948" cy="66155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Zach Sims   </a:t>
            </a:r>
            <a:endParaRPr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2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@zsims   </a:t>
            </a:r>
            <a:endParaRPr sz="12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2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zach@codecademy.com</a:t>
            </a:r>
            <a:endParaRPr sz="12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91" name="Shape 19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890566" y="1496600"/>
            <a:ext cx="1362880" cy="286626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Shape 192"/>
          <p:cNvSpPr/>
          <p:nvPr/>
        </p:nvSpPr>
        <p:spPr>
          <a:xfrm>
            <a:off x="2676525" y="4634425"/>
            <a:ext cx="3790948" cy="3472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C8CACB"/>
              </a:buClr>
              <a:buFont typeface="Arial"/>
              <a:buNone/>
            </a:pPr>
            <a:r>
              <a:rPr lang="en" sz="1200">
                <a:solidFill>
                  <a:srgbClr val="C8CACB"/>
                </a:solidFill>
                <a:latin typeface="Dosis"/>
                <a:ea typeface="Dosis"/>
                <a:cs typeface="Dosis"/>
                <a:sym typeface="Dosis"/>
              </a:rPr>
              <a:t>WE’RE HIRING:</a:t>
            </a:r>
            <a:r>
              <a:rPr lang="en" sz="1200">
                <a:solidFill>
                  <a:srgbClr val="F4F5F5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" sz="12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http://www.codecademy.com/about/jobs</a:t>
            </a:r>
            <a:endParaRPr sz="12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endParaRPr sz="12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meline">
  <p:cSld name="CUSTOM_21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5" name="Shape 195"/>
          <p:cNvCxnSpPr/>
          <p:nvPr/>
        </p:nvCxnSpPr>
        <p:spPr>
          <a:xfrm>
            <a:off x="381150" y="4509450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6" name="Shape 196"/>
          <p:cNvSpPr txBox="1"/>
          <p:nvPr/>
        </p:nvSpPr>
        <p:spPr>
          <a:xfrm>
            <a:off x="419725" y="4480500"/>
            <a:ext cx="13098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Dosis"/>
                <a:ea typeface="Dosis"/>
                <a:cs typeface="Dosis"/>
                <a:sym typeface="Dosis"/>
              </a:rPr>
              <a:t>Q2</a:t>
            </a:r>
            <a:endParaRPr sz="9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97" name="Shape 197"/>
          <p:cNvCxnSpPr/>
          <p:nvPr/>
        </p:nvCxnSpPr>
        <p:spPr>
          <a:xfrm>
            <a:off x="3202338" y="4509450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8" name="Shape 198"/>
          <p:cNvSpPr txBox="1"/>
          <p:nvPr/>
        </p:nvSpPr>
        <p:spPr>
          <a:xfrm>
            <a:off x="3240913" y="4480500"/>
            <a:ext cx="13098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Dosis"/>
                <a:ea typeface="Dosis"/>
                <a:cs typeface="Dosis"/>
                <a:sym typeface="Dosis"/>
              </a:rPr>
              <a:t>Q3</a:t>
            </a:r>
            <a:endParaRPr sz="9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99" name="Shape 199"/>
          <p:cNvCxnSpPr/>
          <p:nvPr/>
        </p:nvCxnSpPr>
        <p:spPr>
          <a:xfrm>
            <a:off x="6023550" y="4509450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0" name="Shape 200"/>
          <p:cNvSpPr txBox="1"/>
          <p:nvPr/>
        </p:nvSpPr>
        <p:spPr>
          <a:xfrm>
            <a:off x="6062125" y="4480500"/>
            <a:ext cx="13098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Dosis"/>
                <a:ea typeface="Dosis"/>
                <a:cs typeface="Dosis"/>
                <a:sym typeface="Dosis"/>
              </a:rPr>
              <a:t>Q4</a:t>
            </a:r>
            <a:endParaRPr sz="9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01" name="Shape 201"/>
          <p:cNvCxnSpPr/>
          <p:nvPr/>
        </p:nvCxnSpPr>
        <p:spPr>
          <a:xfrm>
            <a:off x="381150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2" name="Shape 202"/>
          <p:cNvSpPr txBox="1"/>
          <p:nvPr/>
        </p:nvSpPr>
        <p:spPr>
          <a:xfrm>
            <a:off x="419725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July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03" name="Shape 203"/>
          <p:cNvSpPr txBox="1"/>
          <p:nvPr/>
        </p:nvSpPr>
        <p:spPr>
          <a:xfrm>
            <a:off x="1365081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August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04" name="Shape 204"/>
          <p:cNvCxnSpPr/>
          <p:nvPr/>
        </p:nvCxnSpPr>
        <p:spPr>
          <a:xfrm>
            <a:off x="1326506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5" name="Shape 205"/>
          <p:cNvSpPr txBox="1"/>
          <p:nvPr/>
        </p:nvSpPr>
        <p:spPr>
          <a:xfrm>
            <a:off x="2312269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September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06" name="Shape 206"/>
          <p:cNvCxnSpPr/>
          <p:nvPr/>
        </p:nvCxnSpPr>
        <p:spPr>
          <a:xfrm>
            <a:off x="2273694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7" name="Shape 207"/>
          <p:cNvCxnSpPr/>
          <p:nvPr/>
        </p:nvCxnSpPr>
        <p:spPr>
          <a:xfrm>
            <a:off x="6023550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8" name="Shape 208"/>
          <p:cNvSpPr txBox="1"/>
          <p:nvPr/>
        </p:nvSpPr>
        <p:spPr>
          <a:xfrm>
            <a:off x="6062125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January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09" name="Shape 209"/>
          <p:cNvSpPr txBox="1"/>
          <p:nvPr/>
        </p:nvSpPr>
        <p:spPr>
          <a:xfrm>
            <a:off x="7007480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February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10" name="Shape 210"/>
          <p:cNvCxnSpPr/>
          <p:nvPr/>
        </p:nvCxnSpPr>
        <p:spPr>
          <a:xfrm>
            <a:off x="6968905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1" name="Shape 211"/>
          <p:cNvSpPr txBox="1"/>
          <p:nvPr/>
        </p:nvSpPr>
        <p:spPr>
          <a:xfrm>
            <a:off x="7954669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March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12" name="Shape 212"/>
          <p:cNvCxnSpPr/>
          <p:nvPr/>
        </p:nvCxnSpPr>
        <p:spPr>
          <a:xfrm>
            <a:off x="7916094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3" name="Shape 213"/>
          <p:cNvCxnSpPr/>
          <p:nvPr/>
        </p:nvCxnSpPr>
        <p:spPr>
          <a:xfrm>
            <a:off x="3202350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4" name="Shape 214"/>
          <p:cNvSpPr txBox="1"/>
          <p:nvPr/>
        </p:nvSpPr>
        <p:spPr>
          <a:xfrm>
            <a:off x="3240925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October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15" name="Shape 215"/>
          <p:cNvSpPr txBox="1"/>
          <p:nvPr/>
        </p:nvSpPr>
        <p:spPr>
          <a:xfrm>
            <a:off x="4186280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November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16" name="Shape 216"/>
          <p:cNvCxnSpPr/>
          <p:nvPr/>
        </p:nvCxnSpPr>
        <p:spPr>
          <a:xfrm>
            <a:off x="4147705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7" name="Shape 217"/>
          <p:cNvSpPr txBox="1"/>
          <p:nvPr/>
        </p:nvSpPr>
        <p:spPr>
          <a:xfrm>
            <a:off x="5133469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December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18" name="Shape 218"/>
          <p:cNvCxnSpPr/>
          <p:nvPr/>
        </p:nvCxnSpPr>
        <p:spPr>
          <a:xfrm>
            <a:off x="5094894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9" name="Shape 219"/>
          <p:cNvCxnSpPr/>
          <p:nvPr/>
        </p:nvCxnSpPr>
        <p:spPr>
          <a:xfrm>
            <a:off x="3202338" y="977325"/>
            <a:ext cx="0" cy="28935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20" name="Shape 220"/>
          <p:cNvCxnSpPr/>
          <p:nvPr/>
        </p:nvCxnSpPr>
        <p:spPr>
          <a:xfrm>
            <a:off x="6023550" y="977325"/>
            <a:ext cx="0" cy="28935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21" name="Shape 221"/>
          <p:cNvCxnSpPr/>
          <p:nvPr/>
        </p:nvCxnSpPr>
        <p:spPr>
          <a:xfrm>
            <a:off x="381150" y="977325"/>
            <a:ext cx="0" cy="28935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222" name="Shape 222"/>
          <p:cNvSpPr/>
          <p:nvPr/>
        </p:nvSpPr>
        <p:spPr>
          <a:xfrm>
            <a:off x="1326500" y="3228775"/>
            <a:ext cx="1881300" cy="2148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Spec definition</a:t>
            </a:r>
            <a:endParaRPr sz="1000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3" name="Shape 223"/>
          <p:cNvSpPr/>
          <p:nvPr/>
        </p:nvSpPr>
        <p:spPr>
          <a:xfrm>
            <a:off x="3207925" y="3228775"/>
            <a:ext cx="2815500" cy="2148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Evaluate, and build</a:t>
            </a:r>
            <a:endParaRPr sz="1000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4" name="Shape 224"/>
          <p:cNvSpPr/>
          <p:nvPr/>
        </p:nvSpPr>
        <p:spPr>
          <a:xfrm>
            <a:off x="6023552" y="3443581"/>
            <a:ext cx="1500300" cy="2148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non-US app store?</a:t>
            </a:r>
            <a:endParaRPr sz="1000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5" name="Shape 225"/>
          <p:cNvSpPr/>
          <p:nvPr/>
        </p:nvSpPr>
        <p:spPr>
          <a:xfrm>
            <a:off x="1326450" y="1196281"/>
            <a:ext cx="2294400" cy="2148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LTP 1+2 francine release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6" name="Shape 226"/>
          <p:cNvSpPr/>
          <p:nvPr/>
        </p:nvSpPr>
        <p:spPr>
          <a:xfrm>
            <a:off x="3620852" y="1196281"/>
            <a:ext cx="1122000" cy="2148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final release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7" name="Shape 227"/>
          <p:cNvSpPr/>
          <p:nvPr/>
        </p:nvSpPr>
        <p:spPr>
          <a:xfrm>
            <a:off x="1326450" y="1501081"/>
            <a:ext cx="1881300" cy="2148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HT: 100 interviews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8" name="Shape 228"/>
          <p:cNvSpPr/>
          <p:nvPr/>
        </p:nvSpPr>
        <p:spPr>
          <a:xfrm>
            <a:off x="3210751" y="1501081"/>
            <a:ext cx="1391400" cy="3237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hireability funnel + integration?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9" name="Shape 229"/>
          <p:cNvSpPr/>
          <p:nvPr/>
        </p:nvSpPr>
        <p:spPr>
          <a:xfrm>
            <a:off x="1326450" y="2255231"/>
            <a:ext cx="1881300" cy="214800"/>
          </a:xfrm>
          <a:prstGeom prst="roundRect">
            <a:avLst>
              <a:gd name="adj" fmla="val 0"/>
            </a:avLst>
          </a:prstGeom>
          <a:solidFill>
            <a:srgbClr val="59A1C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Peer Code Review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0" name="Shape 230"/>
          <p:cNvSpPr/>
          <p:nvPr/>
        </p:nvSpPr>
        <p:spPr>
          <a:xfrm>
            <a:off x="1326450" y="2552106"/>
            <a:ext cx="1881300" cy="214800"/>
          </a:xfrm>
          <a:prstGeom prst="roundRect">
            <a:avLst>
              <a:gd name="adj" fmla="val 0"/>
            </a:avLst>
          </a:prstGeom>
          <a:solidFill>
            <a:srgbClr val="59A1C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Guidance Counselor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1" name="Shape 231"/>
          <p:cNvSpPr/>
          <p:nvPr/>
        </p:nvSpPr>
        <p:spPr>
          <a:xfrm>
            <a:off x="7313577" y="3228781"/>
            <a:ext cx="1500300" cy="2148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Deliver to US app store</a:t>
            </a:r>
            <a:endParaRPr sz="1000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32" name="Shape 232"/>
          <p:cNvCxnSpPr/>
          <p:nvPr/>
        </p:nvCxnSpPr>
        <p:spPr>
          <a:xfrm>
            <a:off x="8813875" y="977325"/>
            <a:ext cx="0" cy="28935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233" name="Shape 233"/>
          <p:cNvSpPr/>
          <p:nvPr/>
        </p:nvSpPr>
        <p:spPr>
          <a:xfrm>
            <a:off x="6216263" y="641550"/>
            <a:ext cx="142500" cy="142500"/>
          </a:xfrm>
          <a:prstGeom prst="rect">
            <a:avLst/>
          </a:prstGeom>
          <a:solidFill>
            <a:srgbClr val="2952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Shape 234"/>
          <p:cNvSpPr txBox="1"/>
          <p:nvPr/>
        </p:nvSpPr>
        <p:spPr>
          <a:xfrm>
            <a:off x="6327286" y="536775"/>
            <a:ext cx="9723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LTP3</a:t>
            </a:r>
            <a:endParaRPr sz="11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5" name="Shape 235"/>
          <p:cNvSpPr txBox="1"/>
          <p:nvPr/>
        </p:nvSpPr>
        <p:spPr>
          <a:xfrm>
            <a:off x="7040238" y="536775"/>
            <a:ext cx="10719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AB1D3"/>
                </a:solidFill>
                <a:latin typeface="Dosis"/>
                <a:ea typeface="Dosis"/>
                <a:cs typeface="Dosis"/>
                <a:sym typeface="Dosis"/>
              </a:rPr>
              <a:t>Community + $</a:t>
            </a:r>
            <a:endParaRPr sz="1100">
              <a:solidFill>
                <a:srgbClr val="6AB1D3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6" name="Shape 236"/>
          <p:cNvSpPr/>
          <p:nvPr/>
        </p:nvSpPr>
        <p:spPr>
          <a:xfrm>
            <a:off x="6929213" y="641550"/>
            <a:ext cx="142500" cy="142500"/>
          </a:xfrm>
          <a:prstGeom prst="rect">
            <a:avLst/>
          </a:prstGeom>
          <a:solidFill>
            <a:srgbClr val="6AB1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Shape 237"/>
          <p:cNvSpPr txBox="1"/>
          <p:nvPr/>
        </p:nvSpPr>
        <p:spPr>
          <a:xfrm>
            <a:off x="8301731" y="536775"/>
            <a:ext cx="10719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40D7C1"/>
                </a:solidFill>
                <a:latin typeface="Dosis"/>
                <a:ea typeface="Dosis"/>
                <a:cs typeface="Dosis"/>
                <a:sym typeface="Dosis"/>
              </a:rPr>
              <a:t>Mobile</a:t>
            </a:r>
            <a:endParaRPr sz="1100">
              <a:solidFill>
                <a:srgbClr val="40D7C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8" name="Shape 238"/>
          <p:cNvSpPr/>
          <p:nvPr/>
        </p:nvSpPr>
        <p:spPr>
          <a:xfrm>
            <a:off x="8190706" y="641550"/>
            <a:ext cx="142500" cy="142500"/>
          </a:xfrm>
          <a:prstGeom prst="rect">
            <a:avLst/>
          </a:prstGeom>
          <a:solidFill>
            <a:srgbClr val="40D7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39" name="Shape 239"/>
          <p:cNvCxnSpPr/>
          <p:nvPr/>
        </p:nvCxnSpPr>
        <p:spPr>
          <a:xfrm>
            <a:off x="381150" y="3849525"/>
            <a:ext cx="84351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40" name="Shape 240"/>
          <p:cNvCxnSpPr/>
          <p:nvPr/>
        </p:nvCxnSpPr>
        <p:spPr>
          <a:xfrm>
            <a:off x="381150" y="977325"/>
            <a:ext cx="84351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41" name="Shape 241"/>
          <p:cNvCxnSpPr/>
          <p:nvPr/>
        </p:nvCxnSpPr>
        <p:spPr>
          <a:xfrm>
            <a:off x="381150" y="2017875"/>
            <a:ext cx="84351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42" name="Shape 242"/>
          <p:cNvCxnSpPr/>
          <p:nvPr/>
        </p:nvCxnSpPr>
        <p:spPr>
          <a:xfrm>
            <a:off x="381150" y="2987150"/>
            <a:ext cx="84351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49" name="Shape 249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50" name="Shape 25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53" name="Shape 25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56" name="Shape 25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57" name="Shape 25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0" name="Shape 26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1" name="Shape 261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2" name="Shape 26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5" name="Shape 26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68" name="Shape 268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9" name="Shape 26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272" name="Shape 27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Shape 275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76" name="Shape 276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77" name="Shape 277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8" name="Shape 27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281" name="Shape 28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84" name="Shape 284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85" name="Shape 28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slideLayout" Target="../slideLayouts/slideLayout23.xml"/><Relationship Id="rId18" Type="http://schemas.openxmlformats.org/officeDocument/2006/relationships/slideLayout" Target="../slideLayouts/slideLayout28.xml"/><Relationship Id="rId3" Type="http://schemas.openxmlformats.org/officeDocument/2006/relationships/slideLayout" Target="../slideLayouts/slideLayout13.xml"/><Relationship Id="rId21" Type="http://schemas.openxmlformats.org/officeDocument/2006/relationships/slideLayout" Target="../slideLayouts/slideLayout31.xml"/><Relationship Id="rId7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22.xml"/><Relationship Id="rId17" Type="http://schemas.openxmlformats.org/officeDocument/2006/relationships/slideLayout" Target="../slideLayouts/slideLayout27.xml"/><Relationship Id="rId2" Type="http://schemas.openxmlformats.org/officeDocument/2006/relationships/slideLayout" Target="../slideLayouts/slideLayout12.xml"/><Relationship Id="rId16" Type="http://schemas.openxmlformats.org/officeDocument/2006/relationships/slideLayout" Target="../slideLayouts/slideLayout26.xml"/><Relationship Id="rId20" Type="http://schemas.openxmlformats.org/officeDocument/2006/relationships/slideLayout" Target="../slideLayouts/slideLayout30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5" Type="http://schemas.openxmlformats.org/officeDocument/2006/relationships/slideLayout" Target="../slideLayouts/slideLayout25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20.xml"/><Relationship Id="rId19" Type="http://schemas.openxmlformats.org/officeDocument/2006/relationships/slideLayout" Target="../slideLayouts/slideLayout29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24.xml"/><Relationship Id="rId22" Type="http://schemas.openxmlformats.org/officeDocument/2006/relationships/slideLayout" Target="../slideLayouts/slideLayout3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0.xml"/><Relationship Id="rId3" Type="http://schemas.openxmlformats.org/officeDocument/2006/relationships/slideLayout" Target="../slideLayouts/slideLayout35.xml"/><Relationship Id="rId7" Type="http://schemas.openxmlformats.org/officeDocument/2006/relationships/slideLayout" Target="../slideLayouts/slideLayout3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34.xml"/><Relationship Id="rId1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3.xml"/><Relationship Id="rId5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42.xml"/><Relationship Id="rId4" Type="http://schemas.openxmlformats.org/officeDocument/2006/relationships/slideLayout" Target="../slideLayouts/slideLayout36.xml"/><Relationship Id="rId9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45" name="Shape 24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46" name="Shape 24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5269"/>
        </a:solidFill>
        <a:effectLst/>
      </p:bgPr>
    </p:bg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/>
          <p:nvPr/>
        </p:nvSpPr>
        <p:spPr>
          <a:xfrm>
            <a:off x="466813" y="2994050"/>
            <a:ext cx="8210374" cy="156146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lvl="0">
              <a:buClr>
                <a:srgbClr val="295269"/>
              </a:buClr>
            </a:pPr>
            <a:r>
              <a:rPr lang="en-US" sz="5600" dirty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Usage Funnels</a:t>
            </a:r>
          </a:p>
          <a:p>
            <a:pPr lvl="0">
              <a:buClr>
                <a:srgbClr val="295269"/>
              </a:buClr>
            </a:pPr>
            <a:r>
              <a:rPr lang="en-US" sz="2800" dirty="0">
                <a:solidFill>
                  <a:srgbClr val="EFEFEF"/>
                </a:solidFill>
                <a:latin typeface="Roboto Thin"/>
                <a:ea typeface="Roboto Thin"/>
                <a:cs typeface="Roboto Thin"/>
                <a:sym typeface="Roboto Thin"/>
              </a:rPr>
              <a:t>Analyze Data with SQL</a:t>
            </a:r>
            <a:endParaRPr sz="2800" dirty="0">
              <a:solidFill>
                <a:srgbClr val="EFEFEF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 dirty="0" err="1">
                <a:solidFill>
                  <a:srgbClr val="EFEFEF"/>
                </a:solidFill>
                <a:latin typeface="Roboto Thin"/>
                <a:ea typeface="Roboto Thin"/>
                <a:cs typeface="Roboto Thin"/>
                <a:sym typeface="Roboto Thin"/>
              </a:rPr>
              <a:t>Mariia</a:t>
            </a:r>
            <a:r>
              <a:rPr lang="en-US" sz="2800" dirty="0">
                <a:solidFill>
                  <a:srgbClr val="EFEFEF"/>
                </a:solidFill>
                <a:latin typeface="Roboto Thin"/>
                <a:ea typeface="Roboto Thin"/>
                <a:cs typeface="Roboto Thin"/>
                <a:sym typeface="Roboto Thin"/>
              </a:rPr>
              <a:t> </a:t>
            </a:r>
            <a:r>
              <a:rPr lang="en-US" sz="2800" dirty="0" err="1">
                <a:solidFill>
                  <a:srgbClr val="EFEFEF"/>
                </a:solidFill>
                <a:latin typeface="Roboto Thin"/>
                <a:ea typeface="Roboto Thin"/>
                <a:cs typeface="Roboto Thin"/>
                <a:sym typeface="Roboto Thin"/>
              </a:rPr>
              <a:t>Rozum</a:t>
            </a:r>
            <a:endParaRPr sz="2800" dirty="0">
              <a:solidFill>
                <a:srgbClr val="EFEFEF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 dirty="0">
                <a:solidFill>
                  <a:srgbClr val="EFEFEF"/>
                </a:solidFill>
                <a:latin typeface="Roboto Thin"/>
                <a:ea typeface="Roboto Thin"/>
                <a:cs typeface="Roboto Thin"/>
                <a:sym typeface="Roboto Thin"/>
              </a:rPr>
              <a:t>Date 02.02.2022</a:t>
            </a:r>
            <a:endParaRPr sz="2800" dirty="0">
              <a:solidFill>
                <a:srgbClr val="EFEFEF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pic>
        <p:nvPicPr>
          <p:cNvPr id="1026" name="Picture 2" descr="Warby Parker Logo">
            <a:extLst>
              <a:ext uri="{FF2B5EF4-FFF2-40B4-BE49-F238E27FC236}">
                <a16:creationId xmlns:a16="http://schemas.microsoft.com/office/drawing/2014/main" id="{08F3CC66-8439-48FD-A8DD-E7BD317EE4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36" y="187158"/>
            <a:ext cx="6441910" cy="1288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Рисунок 2" descr="Очки">
            <a:extLst>
              <a:ext uri="{FF2B5EF4-FFF2-40B4-BE49-F238E27FC236}">
                <a16:creationId xmlns:a16="http://schemas.microsoft.com/office/drawing/2014/main" id="{F4A0D087-9F6A-47BE-9C0B-59D08E9E64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345894">
            <a:off x="5269413" y="979793"/>
            <a:ext cx="2061901" cy="206190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311700" y="287278"/>
            <a:ext cx="8520600" cy="4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3.2 </a:t>
            </a:r>
            <a:r>
              <a:rPr lang="en-US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A/B test</a:t>
            </a:r>
            <a:r>
              <a:rPr lang="en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conversion rates </a:t>
            </a:r>
            <a:endParaRPr sz="2400"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" name="Shape 323"/>
          <p:cNvSpPr txBox="1"/>
          <p:nvPr/>
        </p:nvSpPr>
        <p:spPr>
          <a:xfrm>
            <a:off x="5232573" y="706078"/>
            <a:ext cx="3870900" cy="4341838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US" sz="1200" dirty="0">
                <a:latin typeface="Courier New"/>
                <a:ea typeface="Courier New"/>
                <a:cs typeface="Courier New"/>
                <a:sym typeface="Courier New"/>
              </a:rPr>
              <a:t>WITH funnels AS (SELECT DISTINCT </a:t>
            </a:r>
            <a:r>
              <a:rPr lang="en-US" sz="1200" dirty="0" err="1">
                <a:latin typeface="Courier New"/>
                <a:ea typeface="Courier New"/>
                <a:cs typeface="Courier New"/>
                <a:sym typeface="Courier New"/>
              </a:rPr>
              <a:t>quiz.user_id</a:t>
            </a:r>
            <a:r>
              <a:rPr lang="en-US" sz="1200" dirty="0"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1200" dirty="0" err="1">
                <a:latin typeface="Courier New"/>
                <a:ea typeface="Courier New"/>
                <a:cs typeface="Courier New"/>
                <a:sym typeface="Courier New"/>
              </a:rPr>
              <a:t>home_try_on.user_id</a:t>
            </a:r>
            <a:r>
              <a:rPr lang="en-US" sz="1200" dirty="0">
                <a:latin typeface="Courier New"/>
                <a:ea typeface="Courier New"/>
                <a:cs typeface="Courier New"/>
                <a:sym typeface="Courier New"/>
              </a:rPr>
              <a:t> IS NOT NULL AS '</a:t>
            </a:r>
            <a:r>
              <a:rPr lang="en-US" sz="1200" dirty="0" err="1">
                <a:latin typeface="Courier New"/>
                <a:ea typeface="Courier New"/>
                <a:cs typeface="Courier New"/>
                <a:sym typeface="Courier New"/>
              </a:rPr>
              <a:t>is_home_try_on</a:t>
            </a:r>
            <a:r>
              <a:rPr lang="en-US" sz="1200" dirty="0">
                <a:latin typeface="Courier New"/>
                <a:ea typeface="Courier New"/>
                <a:cs typeface="Courier New"/>
                <a:sym typeface="Courier New"/>
              </a:rPr>
              <a:t>',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1200" dirty="0" err="1">
                <a:latin typeface="Courier New"/>
                <a:ea typeface="Courier New"/>
                <a:cs typeface="Courier New"/>
                <a:sym typeface="Courier New"/>
              </a:rPr>
              <a:t>home_try_on.number_of_pairs</a:t>
            </a:r>
            <a:r>
              <a:rPr lang="en-US" sz="1200" dirty="0"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1200" dirty="0" err="1">
                <a:latin typeface="Courier New"/>
                <a:ea typeface="Courier New"/>
                <a:cs typeface="Courier New"/>
                <a:sym typeface="Courier New"/>
              </a:rPr>
              <a:t>purchase.user_id</a:t>
            </a:r>
            <a:r>
              <a:rPr lang="en-US" sz="1200" dirty="0">
                <a:latin typeface="Courier New"/>
                <a:ea typeface="Courier New"/>
                <a:cs typeface="Courier New"/>
                <a:sym typeface="Courier New"/>
              </a:rPr>
              <a:t> IS NOT NULL AS '</a:t>
            </a:r>
            <a:r>
              <a:rPr lang="en-US" sz="1200" dirty="0" err="1">
                <a:latin typeface="Courier New"/>
                <a:ea typeface="Courier New"/>
                <a:cs typeface="Courier New"/>
                <a:sym typeface="Courier New"/>
              </a:rPr>
              <a:t>is_purchase</a:t>
            </a:r>
            <a:r>
              <a:rPr lang="en-US" sz="1200" dirty="0">
                <a:latin typeface="Courier New"/>
                <a:ea typeface="Courier New"/>
                <a:cs typeface="Courier New"/>
                <a:sym typeface="Courier New"/>
              </a:rPr>
              <a:t>'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1200" dirty="0">
                <a:latin typeface="Courier New"/>
                <a:ea typeface="Courier New"/>
                <a:cs typeface="Courier New"/>
                <a:sym typeface="Courier New"/>
              </a:rPr>
              <a:t>FROM quiz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1200" dirty="0">
                <a:latin typeface="Courier New"/>
                <a:ea typeface="Courier New"/>
                <a:cs typeface="Courier New"/>
                <a:sym typeface="Courier New"/>
              </a:rPr>
              <a:t>LEFT JOIN </a:t>
            </a:r>
            <a:r>
              <a:rPr lang="en-US" sz="1200" dirty="0" err="1">
                <a:latin typeface="Courier New"/>
                <a:ea typeface="Courier New"/>
                <a:cs typeface="Courier New"/>
                <a:sym typeface="Courier New"/>
              </a:rPr>
              <a:t>home_try_on</a:t>
            </a:r>
            <a:endParaRPr lang="en-US" sz="12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1200" dirty="0">
                <a:latin typeface="Courier New"/>
                <a:ea typeface="Courier New"/>
                <a:cs typeface="Courier New"/>
                <a:sym typeface="Courier New"/>
              </a:rPr>
              <a:t>ON </a:t>
            </a:r>
            <a:r>
              <a:rPr lang="en-US" sz="1200" dirty="0" err="1">
                <a:latin typeface="Courier New"/>
                <a:ea typeface="Courier New"/>
                <a:cs typeface="Courier New"/>
                <a:sym typeface="Courier New"/>
              </a:rPr>
              <a:t>quiz.user_id</a:t>
            </a:r>
            <a:r>
              <a:rPr lang="en-US" sz="1200" dirty="0"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US" sz="1200" dirty="0" err="1">
                <a:latin typeface="Courier New"/>
                <a:ea typeface="Courier New"/>
                <a:cs typeface="Courier New"/>
                <a:sym typeface="Courier New"/>
              </a:rPr>
              <a:t>home_try_on.user_id</a:t>
            </a:r>
            <a:endParaRPr lang="en-US" sz="12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1200" dirty="0">
                <a:latin typeface="Courier New"/>
                <a:ea typeface="Courier New"/>
                <a:cs typeface="Courier New"/>
                <a:sym typeface="Courier New"/>
              </a:rPr>
              <a:t>LEFT JOIN purchase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1200" dirty="0">
                <a:latin typeface="Courier New"/>
                <a:ea typeface="Courier New"/>
                <a:cs typeface="Courier New"/>
                <a:sym typeface="Courier New"/>
              </a:rPr>
              <a:t>ON </a:t>
            </a:r>
            <a:r>
              <a:rPr lang="en-US" sz="1200" dirty="0" err="1">
                <a:latin typeface="Courier New"/>
                <a:ea typeface="Courier New"/>
                <a:cs typeface="Courier New"/>
                <a:sym typeface="Courier New"/>
              </a:rPr>
              <a:t>purchase.user_id</a:t>
            </a:r>
            <a:r>
              <a:rPr lang="en-US" sz="1200" dirty="0"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US" sz="1200" dirty="0" err="1">
                <a:latin typeface="Courier New"/>
                <a:ea typeface="Courier New"/>
                <a:cs typeface="Courier New"/>
                <a:sym typeface="Courier New"/>
              </a:rPr>
              <a:t>quiz.user_id</a:t>
            </a:r>
            <a:r>
              <a:rPr lang="en-US" sz="1200" dirty="0">
                <a:latin typeface="Courier New"/>
                <a:ea typeface="Courier New"/>
                <a:cs typeface="Courier New"/>
                <a:sym typeface="Courier New"/>
              </a:rPr>
              <a:t>) 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1200" dirty="0">
                <a:latin typeface="Courier New"/>
                <a:ea typeface="Courier New"/>
                <a:cs typeface="Courier New"/>
                <a:sym typeface="Courier New"/>
              </a:rPr>
              <a:t>SELECT SUM(</a:t>
            </a:r>
            <a:r>
              <a:rPr lang="en-US" sz="1200" dirty="0" err="1">
                <a:latin typeface="Courier New"/>
                <a:ea typeface="Courier New"/>
                <a:cs typeface="Courier New"/>
                <a:sym typeface="Courier New"/>
              </a:rPr>
              <a:t>is_purchase</a:t>
            </a:r>
            <a:r>
              <a:rPr lang="en-US" sz="1200" dirty="0">
                <a:latin typeface="Courier New"/>
                <a:ea typeface="Courier New"/>
                <a:cs typeface="Courier New"/>
                <a:sym typeface="Courier New"/>
              </a:rPr>
              <a:t>) AS '</a:t>
            </a:r>
            <a:r>
              <a:rPr lang="en-US" sz="1200" dirty="0" err="1">
                <a:latin typeface="Courier New"/>
                <a:ea typeface="Courier New"/>
                <a:cs typeface="Courier New"/>
                <a:sym typeface="Courier New"/>
              </a:rPr>
              <a:t>num_purchases</a:t>
            </a:r>
            <a:r>
              <a:rPr lang="en-US" sz="1200" dirty="0">
                <a:latin typeface="Courier New"/>
                <a:ea typeface="Courier New"/>
                <a:cs typeface="Courier New"/>
                <a:sym typeface="Courier New"/>
              </a:rPr>
              <a:t>', 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1200" dirty="0">
                <a:latin typeface="Courier New"/>
                <a:ea typeface="Courier New"/>
                <a:cs typeface="Courier New"/>
                <a:sym typeface="Courier New"/>
              </a:rPr>
              <a:t>SUM(CASE 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1200" dirty="0">
                <a:latin typeface="Courier New"/>
                <a:ea typeface="Courier New"/>
                <a:cs typeface="Courier New"/>
                <a:sym typeface="Courier New"/>
              </a:rPr>
              <a:t>WHEN </a:t>
            </a:r>
            <a:r>
              <a:rPr lang="en-US" sz="1200" dirty="0" err="1">
                <a:latin typeface="Courier New"/>
                <a:ea typeface="Courier New"/>
                <a:cs typeface="Courier New"/>
                <a:sym typeface="Courier New"/>
              </a:rPr>
              <a:t>number_of_pairs</a:t>
            </a:r>
            <a:r>
              <a:rPr lang="en-US" sz="1200" dirty="0">
                <a:latin typeface="Courier New"/>
                <a:ea typeface="Courier New"/>
                <a:cs typeface="Courier New"/>
                <a:sym typeface="Courier New"/>
              </a:rPr>
              <a:t> = '3 pairs'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1200" dirty="0">
                <a:latin typeface="Courier New"/>
                <a:ea typeface="Courier New"/>
                <a:cs typeface="Courier New"/>
                <a:sym typeface="Courier New"/>
              </a:rPr>
              <a:t>THEN </a:t>
            </a:r>
            <a:r>
              <a:rPr lang="en-US" sz="1200" dirty="0" err="1">
                <a:latin typeface="Courier New"/>
                <a:ea typeface="Courier New"/>
                <a:cs typeface="Courier New"/>
                <a:sym typeface="Courier New"/>
              </a:rPr>
              <a:t>is_purchase</a:t>
            </a:r>
            <a:endParaRPr lang="en-US" sz="12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1200" dirty="0">
                <a:latin typeface="Courier New"/>
                <a:ea typeface="Courier New"/>
                <a:cs typeface="Courier New"/>
                <a:sym typeface="Courier New"/>
              </a:rPr>
              <a:t>END) AS 'tried_3_pairs', 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1200" dirty="0">
                <a:latin typeface="Courier New"/>
                <a:ea typeface="Courier New"/>
                <a:cs typeface="Courier New"/>
                <a:sym typeface="Courier New"/>
              </a:rPr>
              <a:t>SUM(CASE 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1200" dirty="0">
                <a:latin typeface="Courier New"/>
                <a:ea typeface="Courier New"/>
                <a:cs typeface="Courier New"/>
                <a:sym typeface="Courier New"/>
              </a:rPr>
              <a:t>WHEN </a:t>
            </a:r>
            <a:r>
              <a:rPr lang="en-US" sz="1200" dirty="0" err="1">
                <a:latin typeface="Courier New"/>
                <a:ea typeface="Courier New"/>
                <a:cs typeface="Courier New"/>
                <a:sym typeface="Courier New"/>
              </a:rPr>
              <a:t>number_of_pairs</a:t>
            </a:r>
            <a:r>
              <a:rPr lang="en-US" sz="1200" dirty="0">
                <a:latin typeface="Courier New"/>
                <a:ea typeface="Courier New"/>
                <a:cs typeface="Courier New"/>
                <a:sym typeface="Courier New"/>
              </a:rPr>
              <a:t> = '5 pairs'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1200" dirty="0">
                <a:latin typeface="Courier New"/>
                <a:ea typeface="Courier New"/>
                <a:cs typeface="Courier New"/>
                <a:sym typeface="Courier New"/>
              </a:rPr>
              <a:t>THEN </a:t>
            </a:r>
            <a:r>
              <a:rPr lang="en-US" sz="1200" dirty="0" err="1">
                <a:latin typeface="Courier New"/>
                <a:ea typeface="Courier New"/>
                <a:cs typeface="Courier New"/>
                <a:sym typeface="Courier New"/>
              </a:rPr>
              <a:t>is_purchase</a:t>
            </a:r>
            <a:endParaRPr lang="en-US" sz="12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1200" dirty="0">
                <a:latin typeface="Courier New"/>
                <a:ea typeface="Courier New"/>
                <a:cs typeface="Courier New"/>
                <a:sym typeface="Courier New"/>
              </a:rPr>
              <a:t>END) AS 'tried_5_pairs'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1200" dirty="0">
                <a:latin typeface="Courier New"/>
                <a:ea typeface="Courier New"/>
                <a:cs typeface="Courier New"/>
                <a:sym typeface="Courier New"/>
              </a:rPr>
              <a:t>FROM funnels;</a:t>
            </a:r>
            <a:endParaRPr sz="12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24" name="Shape 324"/>
          <p:cNvSpPr txBox="1"/>
          <p:nvPr/>
        </p:nvSpPr>
        <p:spPr>
          <a:xfrm>
            <a:off x="191128" y="706078"/>
            <a:ext cx="4920900" cy="2331227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66% of customers, who received 3 or 5 pairs of glasses have made a purchase.</a:t>
            </a:r>
          </a:p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Almost 60% of these customers have received 5 pairs to try at home.</a:t>
            </a:r>
          </a:p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It can mean that the more styles customer tries the more likely they will make a purchase.</a:t>
            </a:r>
          </a:p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endParaRPr lang="en-US" sz="1200" dirty="0">
              <a:latin typeface="Roboto"/>
              <a:ea typeface="Roboto"/>
              <a:cs typeface="Roboto"/>
              <a:sym typeface="Roboto"/>
            </a:endParaRPr>
          </a:p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Purchase rate for 3 pairs: 53% (201/379)</a:t>
            </a:r>
          </a:p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Purchase rate for 5 pairs: 79% (294/371)</a:t>
            </a:r>
          </a:p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It is recommended to encourage customers to try 5 pairs of glasses at home.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325" name="Shape 325"/>
          <p:cNvGraphicFramePr/>
          <p:nvPr>
            <p:extLst>
              <p:ext uri="{D42A27DB-BD31-4B8C-83A1-F6EECF244321}">
                <p14:modId xmlns:p14="http://schemas.microsoft.com/office/powerpoint/2010/main" val="1318937485"/>
              </p:ext>
            </p:extLst>
          </p:nvPr>
        </p:nvGraphicFramePr>
        <p:xfrm>
          <a:off x="177975" y="3189000"/>
          <a:ext cx="4920900" cy="1483960"/>
        </p:xfrm>
        <a:graphic>
          <a:graphicData uri="http://schemas.openxmlformats.org/drawingml/2006/table">
            <a:tbl>
              <a:tblPr>
                <a:noFill/>
                <a:tableStyleId>{8628B589-4659-4227-9C68-565DD4A46BFE}</a:tableStyleId>
              </a:tblPr>
              <a:tblGrid>
                <a:gridCol w="18112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41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680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16800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rgbClr val="FFFFFF"/>
                          </a:solidFill>
                        </a:rPr>
                        <a:t>column1</a:t>
                      </a:r>
                      <a:endParaRPr sz="1000" b="1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rgbClr val="FFFFFF"/>
                          </a:solidFill>
                        </a:rPr>
                        <a:t>column2</a:t>
                      </a:r>
                      <a:endParaRPr sz="1000" b="1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rgbClr val="FFFFFF"/>
                          </a:solidFill>
                        </a:rPr>
                        <a:t>column3</a:t>
                      </a:r>
                      <a:endParaRPr sz="1000" b="1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49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475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475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4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100%</a:t>
                      </a:r>
                      <a:endParaRPr sz="1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40.6%</a:t>
                      </a:r>
                      <a:endParaRPr sz="1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59.4%</a:t>
                      </a:r>
                      <a:endParaRPr sz="14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5132AF2-26BA-4D24-886F-B77F3E1885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973" y="3189001"/>
            <a:ext cx="4920901" cy="1058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955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4056">
            <a:alpha val="82490"/>
          </a:srgbClr>
        </a:solidFill>
        <a:effectLst/>
      </p:bgPr>
    </p:bg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 txBox="1"/>
          <p:nvPr/>
        </p:nvSpPr>
        <p:spPr>
          <a:xfrm>
            <a:off x="753000" y="1543050"/>
            <a:ext cx="76380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4800" dirty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4. The most common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535108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 txBox="1"/>
          <p:nvPr/>
        </p:nvSpPr>
        <p:spPr>
          <a:xfrm>
            <a:off x="311700" y="292625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4.1 </a:t>
            </a:r>
            <a:r>
              <a:rPr lang="en-US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Common style of glasses</a:t>
            </a:r>
            <a:endParaRPr sz="2400"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1" name="Shape 331"/>
          <p:cNvSpPr txBox="1"/>
          <p:nvPr/>
        </p:nvSpPr>
        <p:spPr>
          <a:xfrm>
            <a:off x="177975" y="1201325"/>
            <a:ext cx="4920900" cy="3847800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71450" tIns="91425" rIns="91425" bIns="91425" anchor="t" anchorCtr="0">
            <a:noAutofit/>
          </a:bodyPr>
          <a:lstStyle/>
          <a:p>
            <a:pPr marL="171450" lvl="0" indent="-190500">
              <a:lnSpc>
                <a:spcPct val="115000"/>
              </a:lnSpc>
              <a:buSzPts val="1200"/>
              <a:buChar char="●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The most common results of the style quiz.</a:t>
            </a:r>
          </a:p>
          <a:p>
            <a:pPr lvl="0">
              <a:lnSpc>
                <a:spcPct val="115000"/>
              </a:lnSpc>
              <a:buSzPts val="1200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According to the quiz, only 9.9% of customers are not sure about style.</a:t>
            </a:r>
          </a:p>
          <a:p>
            <a:pPr lvl="0">
              <a:lnSpc>
                <a:spcPct val="115000"/>
              </a:lnSpc>
              <a:buSzPts val="1200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The distribution between Women’s and Men’s Styles is almost equal.</a:t>
            </a:r>
          </a:p>
          <a:p>
            <a:pPr lvl="0">
              <a:lnSpc>
                <a:spcPct val="115000"/>
              </a:lnSpc>
              <a:buSzPts val="1200"/>
            </a:pPr>
            <a:endParaRPr lang="en-US" sz="1200" dirty="0">
              <a:latin typeface="Roboto"/>
              <a:ea typeface="Roboto"/>
              <a:cs typeface="Roboto"/>
              <a:sym typeface="Roboto"/>
            </a:endParaRPr>
          </a:p>
          <a:p>
            <a:pPr marL="171450" lvl="0" indent="-190500">
              <a:lnSpc>
                <a:spcPct val="115000"/>
              </a:lnSpc>
              <a:buSzPts val="1200"/>
              <a:buChar char="●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The most common types of purchase made.</a:t>
            </a:r>
          </a:p>
          <a:p>
            <a:pPr>
              <a:lnSpc>
                <a:spcPct val="115000"/>
              </a:lnSpc>
              <a:buSzPts val="1200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In the purchase table the distribution between Women’s and Men’s Styles are roughly 50%-50%.</a:t>
            </a:r>
          </a:p>
          <a:p>
            <a:pPr>
              <a:lnSpc>
                <a:spcPct val="115000"/>
              </a:lnSpc>
              <a:buSzPts val="1200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It means, that there is no favored style, or that male and female customers are represented equally in this online shop.</a:t>
            </a:r>
          </a:p>
          <a:p>
            <a:pPr>
              <a:lnSpc>
                <a:spcPct val="115000"/>
              </a:lnSpc>
              <a:buSzPts val="1200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We can make two conclusions:</a:t>
            </a:r>
          </a:p>
          <a:p>
            <a:pPr marL="171450" lvl="0" indent="-190500">
              <a:lnSpc>
                <a:spcPct val="115000"/>
              </a:lnSpc>
              <a:buSzPts val="1200"/>
              <a:buChar char="●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Start-up should </a:t>
            </a:r>
            <a:r>
              <a:rPr lang="en-US" sz="1200" dirty="0" err="1">
                <a:latin typeface="Roboto"/>
                <a:ea typeface="Roboto"/>
                <a:cs typeface="Roboto"/>
                <a:sym typeface="Roboto"/>
              </a:rPr>
              <a:t>focuse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 on both styles equally.</a:t>
            </a:r>
          </a:p>
          <a:p>
            <a:pPr marL="171450" lvl="0" indent="-190500">
              <a:lnSpc>
                <a:spcPct val="115000"/>
              </a:lnSpc>
              <a:buSzPts val="1200"/>
              <a:buChar char="●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 They can trust their </a:t>
            </a:r>
            <a:r>
              <a:rPr lang="en-US" sz="1200" dirty="0" err="1">
                <a:latin typeface="Roboto"/>
                <a:ea typeface="Roboto"/>
                <a:cs typeface="Roboto"/>
                <a:sym typeface="Roboto"/>
              </a:rPr>
              <a:t>questionary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, the answers are similar to the real purchase.</a:t>
            </a:r>
          </a:p>
          <a:p>
            <a:pPr>
              <a:lnSpc>
                <a:spcPct val="115000"/>
              </a:lnSpc>
              <a:buSzPts val="1200"/>
            </a:pPr>
            <a:endParaRPr lang="en-US" sz="1200" dirty="0">
              <a:latin typeface="Roboto"/>
              <a:ea typeface="Roboto"/>
              <a:cs typeface="Roboto"/>
              <a:sym typeface="Roboto"/>
            </a:endParaRPr>
          </a:p>
          <a:p>
            <a:pPr lvl="0">
              <a:lnSpc>
                <a:spcPct val="115000"/>
              </a:lnSpc>
              <a:buSzPts val="1200"/>
            </a:pP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332" name="Shape 332"/>
          <p:cNvGraphicFramePr/>
          <p:nvPr>
            <p:extLst>
              <p:ext uri="{D42A27DB-BD31-4B8C-83A1-F6EECF244321}">
                <p14:modId xmlns:p14="http://schemas.microsoft.com/office/powerpoint/2010/main" val="1392616186"/>
              </p:ext>
            </p:extLst>
          </p:nvPr>
        </p:nvGraphicFramePr>
        <p:xfrm>
          <a:off x="5340075" y="1051537"/>
          <a:ext cx="3492225" cy="3843650"/>
        </p:xfrm>
        <a:graphic>
          <a:graphicData uri="http://schemas.openxmlformats.org/drawingml/2006/table">
            <a:tbl>
              <a:tblPr>
                <a:noFill/>
                <a:tableStyleId>{8628B589-4659-4227-9C68-565DD4A46BFE}</a:tableStyleId>
              </a:tblPr>
              <a:tblGrid>
                <a:gridCol w="2127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64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1050">
                <a:tc>
                  <a:txBody>
                    <a:bodyPr/>
                    <a:lstStyle/>
                    <a:p>
                      <a:pPr rtl="0" fontAlgn="b"/>
                      <a:r>
                        <a:rPr lang="en-US" dirty="0">
                          <a:effectLst/>
                          <a:latin typeface="+mn-lt"/>
                        </a:rPr>
                        <a:t>QUIZED</a:t>
                      </a:r>
                    </a:p>
                  </a:txBody>
                  <a:tcPr marL="16329" marR="16329" marT="10886" marB="10886" anchor="b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>
                        <a:effectLst/>
                        <a:latin typeface="+mn-lt"/>
                      </a:endParaRPr>
                    </a:p>
                  </a:txBody>
                  <a:tcPr marL="16329" marR="16329" marT="10886" marB="10886" anchor="b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04056">
                        <a:alpha val="8249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907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1" dirty="0">
                          <a:solidFill>
                            <a:srgbClr val="19191A"/>
                          </a:solidFill>
                          <a:effectLst/>
                          <a:latin typeface="+mn-lt"/>
                        </a:rPr>
                        <a:t>style</a:t>
                      </a:r>
                    </a:p>
                  </a:txBody>
                  <a:tcPr marL="16329" marR="16329" marT="10886" marB="10886" anchor="b"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chemeClr val="accent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1" dirty="0">
                          <a:solidFill>
                            <a:srgbClr val="19191A"/>
                          </a:solidFill>
                          <a:effectLst/>
                          <a:latin typeface="+mn-lt"/>
                        </a:rPr>
                        <a:t>COUNT</a:t>
                      </a:r>
                    </a:p>
                  </a:txBody>
                  <a:tcPr marL="16329" marR="16329" marT="10886" marB="10886" anchor="b"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chemeClr val="accent2">
                        <a:lumMod val="25000"/>
                        <a:lumOff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907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dirty="0">
                          <a:solidFill>
                            <a:srgbClr val="646466"/>
                          </a:solidFill>
                          <a:effectLst/>
                          <a:latin typeface="+mn-lt"/>
                        </a:rPr>
                        <a:t>Women's Styles</a:t>
                      </a:r>
                    </a:p>
                  </a:txBody>
                  <a:tcPr marL="16329" marR="16329" marT="10886" marB="10886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100" b="0">
                          <a:solidFill>
                            <a:srgbClr val="646466"/>
                          </a:solidFill>
                          <a:effectLst/>
                          <a:latin typeface="+mn-lt"/>
                        </a:rPr>
                        <a:t>469</a:t>
                      </a:r>
                    </a:p>
                  </a:txBody>
                  <a:tcPr marL="16329" marR="16329" marT="10886" marB="10886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907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dirty="0">
                          <a:solidFill>
                            <a:srgbClr val="646466"/>
                          </a:solidFill>
                          <a:effectLst/>
                          <a:latin typeface="+mn-lt"/>
                        </a:rPr>
                        <a:t>Men's Styles</a:t>
                      </a:r>
                    </a:p>
                  </a:txBody>
                  <a:tcPr marL="16329" marR="16329" marT="10886" marB="10886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100" b="0">
                          <a:solidFill>
                            <a:srgbClr val="646466"/>
                          </a:solidFill>
                          <a:effectLst/>
                          <a:latin typeface="+mn-lt"/>
                        </a:rPr>
                        <a:t>432</a:t>
                      </a:r>
                    </a:p>
                  </a:txBody>
                  <a:tcPr marL="16329" marR="16329" marT="10886" marB="10886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907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>
                          <a:solidFill>
                            <a:srgbClr val="646466"/>
                          </a:solidFill>
                          <a:effectLst/>
                          <a:latin typeface="+mn-lt"/>
                        </a:rPr>
                        <a:t>I'm not sure. Let's skip it.</a:t>
                      </a:r>
                    </a:p>
                  </a:txBody>
                  <a:tcPr marL="16329" marR="16329" marT="10886" marB="10886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100" b="0">
                          <a:solidFill>
                            <a:srgbClr val="646466"/>
                          </a:solidFill>
                          <a:effectLst/>
                          <a:latin typeface="+mn-lt"/>
                        </a:rPr>
                        <a:t>99</a:t>
                      </a:r>
                    </a:p>
                  </a:txBody>
                  <a:tcPr marL="16329" marR="16329" marT="10886" marB="10886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9075">
                <a:tc>
                  <a:txBody>
                    <a:bodyPr/>
                    <a:lstStyle/>
                    <a:p>
                      <a:pPr rtl="0" fontAlgn="b"/>
                      <a:r>
                        <a:rPr lang="en-US">
                          <a:effectLst/>
                          <a:latin typeface="+mn-lt"/>
                        </a:rPr>
                        <a:t>PURCHASED</a:t>
                      </a:r>
                    </a:p>
                  </a:txBody>
                  <a:tcPr marL="16329" marR="16329" marT="10886" marB="10886" anchor="b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ru-RU" dirty="0">
                        <a:effectLst/>
                        <a:latin typeface="+mn-lt"/>
                      </a:endParaRPr>
                    </a:p>
                  </a:txBody>
                  <a:tcPr marL="16329" marR="16329" marT="10886" marB="10886" anchor="b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907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1">
                          <a:solidFill>
                            <a:srgbClr val="19191A"/>
                          </a:solidFill>
                          <a:effectLst/>
                          <a:latin typeface="+mn-lt"/>
                        </a:rPr>
                        <a:t>style</a:t>
                      </a:r>
                    </a:p>
                  </a:txBody>
                  <a:tcPr marL="16329" marR="16329" marT="10886" marB="10886" anchor="b">
                    <a:solidFill>
                      <a:schemeClr val="accent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1" dirty="0">
                          <a:solidFill>
                            <a:srgbClr val="19191A"/>
                          </a:solidFill>
                          <a:effectLst/>
                          <a:latin typeface="+mn-lt"/>
                        </a:rPr>
                        <a:t>COUNT</a:t>
                      </a:r>
                    </a:p>
                  </a:txBody>
                  <a:tcPr marL="16329" marR="16329" marT="10886" marB="10886" anchor="b">
                    <a:solidFill>
                      <a:schemeClr val="accent2">
                        <a:lumMod val="25000"/>
                        <a:lumOff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3907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dirty="0">
                          <a:solidFill>
                            <a:srgbClr val="646466"/>
                          </a:solidFill>
                          <a:effectLst/>
                          <a:latin typeface="+mn-lt"/>
                        </a:rPr>
                        <a:t>Women's Styles</a:t>
                      </a:r>
                    </a:p>
                  </a:txBody>
                  <a:tcPr marL="16329" marR="16329" marT="10886" marB="10886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100" b="0">
                          <a:solidFill>
                            <a:srgbClr val="646466"/>
                          </a:solidFill>
                          <a:effectLst/>
                          <a:latin typeface="+mn-lt"/>
                        </a:rPr>
                        <a:t>252</a:t>
                      </a:r>
                    </a:p>
                  </a:txBody>
                  <a:tcPr marL="16329" marR="16329" marT="10886" marB="10886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3907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>
                          <a:solidFill>
                            <a:srgbClr val="646466"/>
                          </a:solidFill>
                          <a:effectLst/>
                          <a:latin typeface="+mn-lt"/>
                        </a:rPr>
                        <a:t>Men's Styles</a:t>
                      </a:r>
                    </a:p>
                  </a:txBody>
                  <a:tcPr marL="16329" marR="16329" marT="10886" marB="10886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100" b="0" dirty="0">
                          <a:solidFill>
                            <a:srgbClr val="646466"/>
                          </a:solidFill>
                          <a:effectLst/>
                          <a:latin typeface="+mn-lt"/>
                        </a:rPr>
                        <a:t>243</a:t>
                      </a:r>
                    </a:p>
                  </a:txBody>
                  <a:tcPr marL="16329" marR="16329" marT="10886" marB="10886" anchor="b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rgbClr val="295269"/>
                </a:solidFill>
              </a:rPr>
              <a:t>Goals of project</a:t>
            </a:r>
            <a:endParaRPr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5" name="Shape 305"/>
          <p:cNvSpPr txBox="1"/>
          <p:nvPr/>
        </p:nvSpPr>
        <p:spPr>
          <a:xfrm>
            <a:off x="311700" y="1265275"/>
            <a:ext cx="8061300" cy="325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81000">
              <a:lnSpc>
                <a:spcPct val="115000"/>
              </a:lnSpc>
              <a:spcBef>
                <a:spcPts val="1100"/>
              </a:spcBef>
              <a:buClr>
                <a:srgbClr val="222222"/>
              </a:buClr>
              <a:buSzPts val="2400"/>
              <a:buFont typeface="Roboto"/>
              <a:buAutoNum type="arabicPeriod"/>
            </a:pPr>
            <a:r>
              <a:rPr lang="en-US" sz="2400" dirty="0">
                <a:solidFill>
                  <a:srgbClr val="10162F"/>
                </a:solidFill>
                <a:latin typeface="Arial Narrow" panose="020B0606020202030204" pitchFamily="34" charset="0"/>
              </a:rPr>
              <a:t>Analyze different </a:t>
            </a:r>
            <a:r>
              <a:rPr lang="en-US" sz="2400" dirty="0" err="1">
                <a:solidFill>
                  <a:srgbClr val="10162F"/>
                </a:solidFill>
                <a:latin typeface="Arial Narrow" panose="020B0606020202030204" pitchFamily="34" charset="0"/>
              </a:rPr>
              <a:t>Warby</a:t>
            </a:r>
            <a:r>
              <a:rPr lang="en-US" sz="2400" dirty="0">
                <a:solidFill>
                  <a:srgbClr val="10162F"/>
                </a:solidFill>
                <a:latin typeface="Arial Narrow" panose="020B0606020202030204" pitchFamily="34" charset="0"/>
              </a:rPr>
              <a:t> Parker’s marketing funnels in order to calculate conversion rates. </a:t>
            </a:r>
          </a:p>
          <a:p>
            <a:pPr marL="457200" lvl="0" indent="-381000">
              <a:lnSpc>
                <a:spcPct val="115000"/>
              </a:lnSpc>
              <a:spcBef>
                <a:spcPts val="1100"/>
              </a:spcBef>
              <a:buClr>
                <a:srgbClr val="222222"/>
              </a:buClr>
              <a:buSzPts val="2400"/>
              <a:buFont typeface="Roboto"/>
              <a:buAutoNum type="arabicPeriod"/>
            </a:pPr>
            <a:r>
              <a:rPr lang="en-US" sz="2400" dirty="0">
                <a:solidFill>
                  <a:srgbClr val="10162F"/>
                </a:solidFill>
                <a:latin typeface="Arial Narrow" panose="020B0606020202030204" pitchFamily="34" charset="0"/>
              </a:rPr>
              <a:t>Calculate drop off rate on each rent step of marketing funnels.</a:t>
            </a:r>
          </a:p>
          <a:p>
            <a:pPr marL="457200" lvl="0" indent="-381000">
              <a:lnSpc>
                <a:spcPct val="115000"/>
              </a:lnSpc>
              <a:spcBef>
                <a:spcPts val="1100"/>
              </a:spcBef>
              <a:buClr>
                <a:srgbClr val="222222"/>
              </a:buClr>
              <a:buSzPts val="2400"/>
              <a:buFont typeface="Roboto"/>
              <a:buAutoNum type="arabicPeriod"/>
            </a:pPr>
            <a:r>
              <a:rPr lang="en-US" sz="2400" dirty="0">
                <a:solidFill>
                  <a:srgbClr val="10162F"/>
                </a:solidFill>
                <a:latin typeface="Arial Narrow" panose="020B0606020202030204" pitchFamily="34" charset="0"/>
              </a:rPr>
              <a:t>Calculate the difference in purchase rates between customers who had 3 numbers of pairs tried with ones who had 5. </a:t>
            </a:r>
          </a:p>
          <a:p>
            <a:pPr marL="457200" lvl="0" indent="-381000">
              <a:lnSpc>
                <a:spcPct val="115000"/>
              </a:lnSpc>
              <a:spcBef>
                <a:spcPts val="1100"/>
              </a:spcBef>
              <a:buClr>
                <a:srgbClr val="222222"/>
              </a:buClr>
              <a:buSzPts val="2400"/>
              <a:buFont typeface="Roboto"/>
              <a:buAutoNum type="arabicPeriod"/>
            </a:pPr>
            <a:r>
              <a:rPr lang="en-US" sz="2400" dirty="0">
                <a:solidFill>
                  <a:srgbClr val="10162F"/>
                </a:solidFill>
                <a:latin typeface="Arial Narrow" panose="020B0606020202030204" pitchFamily="34" charset="0"/>
              </a:rPr>
              <a:t>The most common results of the style according to quiz and type of purchase made.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4056">
            <a:alpha val="82490"/>
          </a:srgbClr>
        </a:solidFill>
        <a:effectLst/>
      </p:bgPr>
    </p:bg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 txBox="1"/>
          <p:nvPr/>
        </p:nvSpPr>
        <p:spPr>
          <a:xfrm>
            <a:off x="753000" y="1543050"/>
            <a:ext cx="76380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spcAft>
                <a:spcPts val="0"/>
              </a:spcAft>
            </a:pPr>
            <a:r>
              <a:rPr lang="en-US" sz="4800" dirty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1. Drop off rate </a:t>
            </a:r>
          </a:p>
          <a:p>
            <a:pPr lvl="0" algn="ctr" rtl="0">
              <a:spcBef>
                <a:spcPts val="0"/>
              </a:spcBef>
              <a:spcAft>
                <a:spcPts val="0"/>
              </a:spcAft>
            </a:pPr>
            <a:r>
              <a:rPr lang="en-US" sz="4800" dirty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in start-up’s survey.</a:t>
            </a: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 txBox="1"/>
          <p:nvPr/>
        </p:nvSpPr>
        <p:spPr>
          <a:xfrm>
            <a:off x="311700" y="292625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1.1 </a:t>
            </a:r>
            <a:r>
              <a:rPr lang="en-US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Quiz table</a:t>
            </a:r>
            <a:endParaRPr sz="2400"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6" name="Shape 316"/>
          <p:cNvSpPr txBox="1"/>
          <p:nvPr/>
        </p:nvSpPr>
        <p:spPr>
          <a:xfrm>
            <a:off x="177975" y="1201325"/>
            <a:ext cx="8520600" cy="1721400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To help users find their perfect frame, </a:t>
            </a:r>
            <a:r>
              <a:rPr lang="en-US" sz="1200" dirty="0" err="1">
                <a:latin typeface="Roboto"/>
                <a:ea typeface="Roboto"/>
                <a:cs typeface="Roboto"/>
                <a:sym typeface="Roboto"/>
              </a:rPr>
              <a:t>Warby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 Parker has a Style Quiz. Users will “give up” at different points in the survey. Let’s analyze how many users move from Question 1 to Question 2, etc. We have created a quiz funnel using the GROUP BY command. The ‘</a:t>
            </a:r>
            <a:r>
              <a:rPr lang="en-US" sz="1200" b="1" dirty="0">
                <a:latin typeface="Roboto"/>
                <a:ea typeface="Roboto"/>
                <a:cs typeface="Roboto"/>
                <a:sym typeface="Roboto"/>
              </a:rPr>
              <a:t>Compare conversion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’ column has the percentage of users who answer each question. </a:t>
            </a:r>
          </a:p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No. 3 and 5 question(s) of the quiz have a lower completion rates. It seems to me that these questions may be too hard to answer immediately.</a:t>
            </a:r>
          </a:p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We need to move question 4 to be on the third place (so more people will complete this question before a drop off) and work on simplicity of the last two questions. In ‘</a:t>
            </a:r>
            <a:r>
              <a:rPr lang="en-US" sz="1200" b="1" dirty="0">
                <a:latin typeface="Roboto"/>
                <a:ea typeface="Roboto"/>
                <a:cs typeface="Roboto"/>
                <a:sym typeface="Roboto"/>
              </a:rPr>
              <a:t>Overall conversion rates’ 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column</a:t>
            </a:r>
            <a:r>
              <a:rPr lang="en-US" sz="1200" b="1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we can see that only 54% completed the survey.</a:t>
            </a:r>
            <a:endParaRPr lang="en-US" sz="1200" b="1" dirty="0">
              <a:latin typeface="Roboto"/>
              <a:ea typeface="Roboto"/>
              <a:cs typeface="Roboto"/>
              <a:sym typeface="Roboto"/>
            </a:endParaRPr>
          </a:p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endParaRPr lang="en-US" sz="1200" dirty="0">
              <a:latin typeface="Roboto"/>
              <a:ea typeface="Roboto"/>
              <a:cs typeface="Roboto"/>
              <a:sym typeface="Roboto"/>
            </a:endParaRPr>
          </a:p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 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317" name="Shape 317"/>
          <p:cNvGraphicFramePr/>
          <p:nvPr>
            <p:extLst>
              <p:ext uri="{D42A27DB-BD31-4B8C-83A1-F6EECF244321}">
                <p14:modId xmlns:p14="http://schemas.microsoft.com/office/powerpoint/2010/main" val="2073089021"/>
              </p:ext>
            </p:extLst>
          </p:nvPr>
        </p:nvGraphicFramePr>
        <p:xfrm>
          <a:off x="177975" y="2993825"/>
          <a:ext cx="8520600" cy="2049825"/>
        </p:xfrm>
        <a:graphic>
          <a:graphicData uri="http://schemas.openxmlformats.org/drawingml/2006/table">
            <a:tbl>
              <a:tblPr>
                <a:noFill/>
                <a:tableStyleId>{8628B589-4659-4227-9C68-565DD4A46BFE}</a:tableStyleId>
              </a:tblPr>
              <a:tblGrid>
                <a:gridCol w="24582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608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024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989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0795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1" dirty="0">
                          <a:solidFill>
                            <a:schemeClr val="bg1"/>
                          </a:solidFill>
                          <a:effectLst/>
                          <a:latin typeface="Arial Narrow" panose="020B0606020202030204" pitchFamily="34" charset="0"/>
                        </a:rPr>
                        <a:t>Quiz question</a:t>
                      </a:r>
                    </a:p>
                  </a:txBody>
                  <a:tcPr marL="16329" marR="16329" marT="10886" marB="10886" anchor="b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1" dirty="0">
                          <a:solidFill>
                            <a:schemeClr val="bg1"/>
                          </a:solidFill>
                          <a:effectLst/>
                          <a:latin typeface="Arial Narrow" panose="020B0606020202030204" pitchFamily="34" charset="0"/>
                        </a:rPr>
                        <a:t>Number of answers</a:t>
                      </a:r>
                    </a:p>
                  </a:txBody>
                  <a:tcPr marL="16329" marR="16329" marT="10886" marB="10886" anchor="b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300" b="0" dirty="0">
                          <a:solidFill>
                            <a:schemeClr val="bg1"/>
                          </a:solidFill>
                          <a:effectLst/>
                          <a:latin typeface="Arial Narrow" panose="020B0606020202030204" pitchFamily="34" charset="0"/>
                        </a:rPr>
                        <a:t>Compare conversion</a:t>
                      </a:r>
                    </a:p>
                  </a:txBody>
                  <a:tcPr marL="16329" marR="16329" marT="10886" marB="10886" anchor="b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dirty="0">
                          <a:solidFill>
                            <a:schemeClr val="bg1"/>
                          </a:solidFill>
                          <a:effectLst/>
                          <a:latin typeface="Arial Narrow" panose="020B0606020202030204" pitchFamily="34" charset="0"/>
                        </a:rPr>
                        <a:t>Overall conversion rates</a:t>
                      </a:r>
                    </a:p>
                  </a:txBody>
                  <a:tcPr marL="0" marR="0" marT="10886" marB="10886" anchor="b">
                    <a:solidFill>
                      <a:srgbClr val="204056">
                        <a:alpha val="8249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837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dirty="0">
                          <a:solidFill>
                            <a:srgbClr val="646466"/>
                          </a:solidFill>
                          <a:effectLst/>
                          <a:latin typeface="Arial Narrow" panose="020B0606020202030204" pitchFamily="34" charset="0"/>
                        </a:rPr>
                        <a:t>1. What are you looking for?</a:t>
                      </a:r>
                    </a:p>
                  </a:txBody>
                  <a:tcPr marL="16329" marR="16329" marT="10886" marB="10886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100" b="0" dirty="0">
                          <a:solidFill>
                            <a:srgbClr val="646466"/>
                          </a:solidFill>
                          <a:effectLst/>
                          <a:latin typeface="Arial Narrow" panose="020B0606020202030204" pitchFamily="34" charset="0"/>
                        </a:rPr>
                        <a:t>500</a:t>
                      </a:r>
                    </a:p>
                  </a:txBody>
                  <a:tcPr marL="16329" marR="16329" marT="10886" marB="10886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RU" dirty="0">
                          <a:effectLst/>
                          <a:latin typeface="Arial Narrow" panose="020B0606020202030204" pitchFamily="34" charset="0"/>
                        </a:rPr>
                        <a:t>1</a:t>
                      </a:r>
                    </a:p>
                  </a:txBody>
                  <a:tcPr marL="16329" marR="16329" marT="10886" marB="10886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RU" dirty="0">
                          <a:effectLst/>
                          <a:latin typeface="Arial Narrow" panose="020B0606020202030204" pitchFamily="34" charset="0"/>
                        </a:rPr>
                        <a:t>1</a:t>
                      </a:r>
                    </a:p>
                  </a:txBody>
                  <a:tcPr marL="16329" marR="16329" marT="10886" marB="10886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837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dirty="0">
                          <a:solidFill>
                            <a:srgbClr val="646466"/>
                          </a:solidFill>
                          <a:effectLst/>
                          <a:latin typeface="Arial Narrow" panose="020B0606020202030204" pitchFamily="34" charset="0"/>
                        </a:rPr>
                        <a:t>2. What's your fit?</a:t>
                      </a:r>
                    </a:p>
                  </a:txBody>
                  <a:tcPr marL="16329" marR="16329" marT="10886" marB="10886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100" b="0">
                          <a:solidFill>
                            <a:srgbClr val="646466"/>
                          </a:solidFill>
                          <a:effectLst/>
                          <a:latin typeface="Arial Narrow" panose="020B0606020202030204" pitchFamily="34" charset="0"/>
                        </a:rPr>
                        <a:t>475</a:t>
                      </a:r>
                    </a:p>
                  </a:txBody>
                  <a:tcPr marL="16329" marR="16329" marT="10886" marB="10886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RU">
                          <a:effectLst/>
                          <a:latin typeface="Arial Narrow" panose="020B0606020202030204" pitchFamily="34" charset="0"/>
                        </a:rPr>
                        <a:t>0.95</a:t>
                      </a:r>
                    </a:p>
                  </a:txBody>
                  <a:tcPr marL="16329" marR="16329" marT="10886" marB="10886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RU" dirty="0">
                          <a:effectLst/>
                          <a:latin typeface="Arial Narrow" panose="020B0606020202030204" pitchFamily="34" charset="0"/>
                        </a:rPr>
                        <a:t>0.95</a:t>
                      </a:r>
                    </a:p>
                  </a:txBody>
                  <a:tcPr marL="16329" marR="16329" marT="10886" marB="10886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837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dirty="0">
                          <a:solidFill>
                            <a:srgbClr val="646466"/>
                          </a:solidFill>
                          <a:effectLst/>
                          <a:latin typeface="Arial Narrow" panose="020B0606020202030204" pitchFamily="34" charset="0"/>
                        </a:rPr>
                        <a:t>3. Which shapes do you like?</a:t>
                      </a:r>
                    </a:p>
                  </a:txBody>
                  <a:tcPr marL="16329" marR="16329" marT="10886" marB="10886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100" b="0" dirty="0">
                          <a:solidFill>
                            <a:srgbClr val="646466"/>
                          </a:solidFill>
                          <a:effectLst/>
                          <a:latin typeface="Arial Narrow" panose="020B0606020202030204" pitchFamily="34" charset="0"/>
                        </a:rPr>
                        <a:t>380</a:t>
                      </a:r>
                    </a:p>
                  </a:txBody>
                  <a:tcPr marL="16329" marR="16329" marT="10886" marB="10886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RU">
                          <a:effectLst/>
                          <a:latin typeface="Arial Narrow" panose="020B0606020202030204" pitchFamily="34" charset="0"/>
                        </a:rPr>
                        <a:t>0.8</a:t>
                      </a:r>
                    </a:p>
                  </a:txBody>
                  <a:tcPr marL="16329" marR="16329" marT="10886" marB="10886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RU" dirty="0">
                          <a:effectLst/>
                          <a:latin typeface="Arial Narrow" panose="020B0606020202030204" pitchFamily="34" charset="0"/>
                        </a:rPr>
                        <a:t>0.76</a:t>
                      </a:r>
                    </a:p>
                  </a:txBody>
                  <a:tcPr marL="16329" marR="16329" marT="10886" marB="10886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837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>
                          <a:solidFill>
                            <a:srgbClr val="646466"/>
                          </a:solidFill>
                          <a:effectLst/>
                          <a:latin typeface="Arial Narrow" panose="020B0606020202030204" pitchFamily="34" charset="0"/>
                        </a:rPr>
                        <a:t>4. Which colors do you like?</a:t>
                      </a:r>
                    </a:p>
                  </a:txBody>
                  <a:tcPr marL="16329" marR="16329" marT="10886" marB="10886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100" b="0" dirty="0">
                          <a:solidFill>
                            <a:srgbClr val="646466"/>
                          </a:solidFill>
                          <a:effectLst/>
                          <a:latin typeface="Arial Narrow" panose="020B0606020202030204" pitchFamily="34" charset="0"/>
                        </a:rPr>
                        <a:t>361</a:t>
                      </a:r>
                    </a:p>
                  </a:txBody>
                  <a:tcPr marL="16329" marR="16329" marT="10886" marB="10886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RU" dirty="0">
                          <a:effectLst/>
                          <a:latin typeface="Arial Narrow" panose="020B0606020202030204" pitchFamily="34" charset="0"/>
                        </a:rPr>
                        <a:t>0.95</a:t>
                      </a:r>
                    </a:p>
                  </a:txBody>
                  <a:tcPr marL="16329" marR="16329" marT="10886" marB="10886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RU" dirty="0">
                          <a:effectLst/>
                          <a:latin typeface="Arial Narrow" panose="020B0606020202030204" pitchFamily="34" charset="0"/>
                        </a:rPr>
                        <a:t>0.722</a:t>
                      </a:r>
                    </a:p>
                  </a:txBody>
                  <a:tcPr marL="16329" marR="16329" marT="10886" marB="10886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837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dirty="0">
                          <a:solidFill>
                            <a:srgbClr val="646466"/>
                          </a:solidFill>
                          <a:effectLst/>
                          <a:latin typeface="Arial Narrow" panose="020B0606020202030204" pitchFamily="34" charset="0"/>
                        </a:rPr>
                        <a:t>5. When was your last eye exam?</a:t>
                      </a:r>
                    </a:p>
                  </a:txBody>
                  <a:tcPr marL="16329" marR="16329" marT="10886" marB="10886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dirty="0">
                          <a:solidFill>
                            <a:srgbClr val="646466"/>
                          </a:solidFill>
                          <a:effectLst/>
                          <a:latin typeface="Arial Narrow" panose="020B0606020202030204" pitchFamily="34" charset="0"/>
                        </a:rPr>
                        <a:t>270</a:t>
                      </a:r>
                      <a:endParaRPr lang="ru-RU" sz="1100" b="0" dirty="0">
                        <a:solidFill>
                          <a:srgbClr val="646466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16329" marR="16329" marT="10886" marB="10886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dirty="0">
                          <a:effectLst/>
                          <a:latin typeface="Arial Narrow" panose="020B0606020202030204" pitchFamily="34" charset="0"/>
                        </a:rPr>
                        <a:t>0.75</a:t>
                      </a:r>
                      <a:endParaRPr lang="ru-RU" dirty="0"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16329" marR="16329" marT="10886" marB="10886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dirty="0">
                          <a:effectLst/>
                          <a:latin typeface="Arial Narrow" panose="020B0606020202030204" pitchFamily="34" charset="0"/>
                        </a:rPr>
                        <a:t>0.54</a:t>
                      </a:r>
                      <a:endParaRPr lang="ru-RU" dirty="0"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16329" marR="16329" marT="10886" marB="10886" anchor="b"/>
                </a:tc>
                <a:extLst>
                  <a:ext uri="{0D108BD9-81ED-4DB2-BD59-A6C34878D82A}">
                    <a16:rowId xmlns:a16="http://schemas.microsoft.com/office/drawing/2014/main" val="386546184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4056">
            <a:alpha val="82490"/>
          </a:srgbClr>
        </a:solidFill>
        <a:effectLst/>
      </p:bgPr>
    </p:bg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 txBox="1"/>
          <p:nvPr/>
        </p:nvSpPr>
        <p:spPr>
          <a:xfrm>
            <a:off x="753000" y="1543050"/>
            <a:ext cx="76380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4800" dirty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2. </a:t>
            </a:r>
            <a:r>
              <a:rPr lang="en-US" sz="4800" dirty="0" err="1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Warby</a:t>
            </a:r>
            <a:r>
              <a:rPr lang="en-US" sz="4800" dirty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 Parker’s marketing funnels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978189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311700" y="287278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2.1 </a:t>
            </a:r>
            <a:r>
              <a:rPr lang="en-US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Funnel </a:t>
            </a:r>
            <a:endParaRPr sz="2400"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" name="Shape 323"/>
          <p:cNvSpPr txBox="1"/>
          <p:nvPr/>
        </p:nvSpPr>
        <p:spPr>
          <a:xfrm>
            <a:off x="5179100" y="1201325"/>
            <a:ext cx="3870900" cy="37464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US" sz="1100" dirty="0">
                <a:latin typeface="Courier New"/>
                <a:ea typeface="Courier New"/>
                <a:cs typeface="Courier New"/>
                <a:sym typeface="Courier New"/>
              </a:rPr>
              <a:t>#I have used a LEFT JOIN to combine the three tables, starting with the top of the funnel (quiz) and ending with the bottom of the funnel (purchase).</a:t>
            </a:r>
            <a:endParaRPr sz="11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1100" dirty="0">
                <a:latin typeface="Courier New"/>
                <a:ea typeface="Courier New"/>
                <a:cs typeface="Courier New"/>
                <a:sym typeface="Courier New"/>
              </a:rPr>
              <a:t>SELECT DISTINCT </a:t>
            </a:r>
            <a:r>
              <a:rPr lang="en-US" sz="1100" dirty="0" err="1">
                <a:latin typeface="Courier New"/>
                <a:ea typeface="Courier New"/>
                <a:cs typeface="Courier New"/>
                <a:sym typeface="Courier New"/>
              </a:rPr>
              <a:t>quiz.user_id</a:t>
            </a:r>
            <a:r>
              <a:rPr lang="en-US" sz="1100" dirty="0"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1100" dirty="0" err="1">
                <a:latin typeface="Courier New"/>
                <a:ea typeface="Courier New"/>
                <a:cs typeface="Courier New"/>
                <a:sym typeface="Courier New"/>
              </a:rPr>
              <a:t>home_try_on.user_id</a:t>
            </a:r>
            <a:r>
              <a:rPr lang="en-US" sz="1100" dirty="0">
                <a:latin typeface="Courier New"/>
                <a:ea typeface="Courier New"/>
                <a:cs typeface="Courier New"/>
                <a:sym typeface="Courier New"/>
              </a:rPr>
              <a:t> IS NOT NULL AS '</a:t>
            </a:r>
            <a:r>
              <a:rPr lang="en-US" sz="1100" dirty="0" err="1">
                <a:latin typeface="Courier New"/>
                <a:ea typeface="Courier New"/>
                <a:cs typeface="Courier New"/>
                <a:sym typeface="Courier New"/>
              </a:rPr>
              <a:t>is_home_try_on</a:t>
            </a:r>
            <a:r>
              <a:rPr lang="en-US" sz="1100" dirty="0">
                <a:latin typeface="Courier New"/>
                <a:ea typeface="Courier New"/>
                <a:cs typeface="Courier New"/>
                <a:sym typeface="Courier New"/>
              </a:rPr>
              <a:t>',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1100" dirty="0" err="1">
                <a:latin typeface="Courier New"/>
                <a:ea typeface="Courier New"/>
                <a:cs typeface="Courier New"/>
                <a:sym typeface="Courier New"/>
              </a:rPr>
              <a:t>home_try_on.number_of_pairs</a:t>
            </a:r>
            <a:r>
              <a:rPr lang="en-US" sz="1100" dirty="0"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1100" dirty="0" err="1">
                <a:latin typeface="Courier New"/>
                <a:ea typeface="Courier New"/>
                <a:cs typeface="Courier New"/>
                <a:sym typeface="Courier New"/>
              </a:rPr>
              <a:t>purchase.user_id</a:t>
            </a:r>
            <a:r>
              <a:rPr lang="en-US" sz="1100" dirty="0">
                <a:latin typeface="Courier New"/>
                <a:ea typeface="Courier New"/>
                <a:cs typeface="Courier New"/>
                <a:sym typeface="Courier New"/>
              </a:rPr>
              <a:t> IS NOT NULL AS '</a:t>
            </a:r>
            <a:r>
              <a:rPr lang="en-US" sz="1100" dirty="0" err="1">
                <a:latin typeface="Courier New"/>
                <a:ea typeface="Courier New"/>
                <a:cs typeface="Courier New"/>
                <a:sym typeface="Courier New"/>
              </a:rPr>
              <a:t>is_purchase</a:t>
            </a:r>
            <a:r>
              <a:rPr lang="en-US" sz="1100" dirty="0">
                <a:latin typeface="Courier New"/>
                <a:ea typeface="Courier New"/>
                <a:cs typeface="Courier New"/>
                <a:sym typeface="Courier New"/>
              </a:rPr>
              <a:t>'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1100" dirty="0">
                <a:latin typeface="Courier New"/>
                <a:ea typeface="Courier New"/>
                <a:cs typeface="Courier New"/>
                <a:sym typeface="Courier New"/>
              </a:rPr>
              <a:t>FROM quiz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1100" dirty="0">
                <a:latin typeface="Courier New"/>
                <a:ea typeface="Courier New"/>
                <a:cs typeface="Courier New"/>
                <a:sym typeface="Courier New"/>
              </a:rPr>
              <a:t>LEFT JOIN </a:t>
            </a:r>
            <a:r>
              <a:rPr lang="en-US" sz="1100" dirty="0" err="1">
                <a:latin typeface="Courier New"/>
                <a:ea typeface="Courier New"/>
                <a:cs typeface="Courier New"/>
                <a:sym typeface="Courier New"/>
              </a:rPr>
              <a:t>home_try_on</a:t>
            </a:r>
            <a:endParaRPr lang="en-US" sz="11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1100" dirty="0">
                <a:latin typeface="Courier New"/>
                <a:ea typeface="Courier New"/>
                <a:cs typeface="Courier New"/>
                <a:sym typeface="Courier New"/>
              </a:rPr>
              <a:t>ON </a:t>
            </a:r>
            <a:r>
              <a:rPr lang="en-US" sz="1100" dirty="0" err="1">
                <a:latin typeface="Courier New"/>
                <a:ea typeface="Courier New"/>
                <a:cs typeface="Courier New"/>
                <a:sym typeface="Courier New"/>
              </a:rPr>
              <a:t>quiz.user_id</a:t>
            </a:r>
            <a:r>
              <a:rPr lang="en-US" sz="1100" dirty="0"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US" sz="1100" dirty="0" err="1">
                <a:latin typeface="Courier New"/>
                <a:ea typeface="Courier New"/>
                <a:cs typeface="Courier New"/>
                <a:sym typeface="Courier New"/>
              </a:rPr>
              <a:t>home_try_on.user_id</a:t>
            </a:r>
            <a:endParaRPr lang="en-US" sz="11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1100" dirty="0">
                <a:latin typeface="Courier New"/>
                <a:ea typeface="Courier New"/>
                <a:cs typeface="Courier New"/>
                <a:sym typeface="Courier New"/>
              </a:rPr>
              <a:t>LEFT JOIN purchase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1100" dirty="0">
                <a:latin typeface="Courier New"/>
                <a:ea typeface="Courier New"/>
                <a:cs typeface="Courier New"/>
                <a:sym typeface="Courier New"/>
              </a:rPr>
              <a:t>ON </a:t>
            </a:r>
            <a:r>
              <a:rPr lang="en-US" sz="1100" dirty="0" err="1">
                <a:latin typeface="Courier New"/>
                <a:ea typeface="Courier New"/>
                <a:cs typeface="Courier New"/>
                <a:sym typeface="Courier New"/>
              </a:rPr>
              <a:t>purchase.user_id</a:t>
            </a:r>
            <a:r>
              <a:rPr lang="en-US" sz="1100" dirty="0"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US" sz="1100" dirty="0" err="1">
                <a:latin typeface="Courier New"/>
                <a:ea typeface="Courier New"/>
                <a:cs typeface="Courier New"/>
                <a:sym typeface="Courier New"/>
              </a:rPr>
              <a:t>quiz.user_id</a:t>
            </a:r>
            <a:endParaRPr lang="en-US" sz="11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1100" dirty="0">
                <a:latin typeface="Courier New"/>
                <a:ea typeface="Courier New"/>
                <a:cs typeface="Courier New"/>
                <a:sym typeface="Courier New"/>
              </a:rPr>
              <a:t>LIMIT 10;</a:t>
            </a:r>
            <a:endParaRPr sz="11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24" name="Shape 324"/>
          <p:cNvSpPr txBox="1"/>
          <p:nvPr/>
        </p:nvSpPr>
        <p:spPr>
          <a:xfrm>
            <a:off x="177975" y="1201325"/>
            <a:ext cx="4920900" cy="1543593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Home Try-On Funnel:</a:t>
            </a:r>
          </a:p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Take the Style Quiz → Home Try-On → Purchase the Perfect Pair of Glasses</a:t>
            </a:r>
          </a:p>
          <a:p>
            <a:pPr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(quiz, </a:t>
            </a:r>
            <a:r>
              <a:rPr lang="en-US" sz="1200" dirty="0" err="1">
                <a:latin typeface="Roboto"/>
                <a:ea typeface="Roboto"/>
                <a:cs typeface="Roboto"/>
                <a:sym typeface="Roboto"/>
              </a:rPr>
              <a:t>home_try_on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, purchase tables accordingly)</a:t>
            </a:r>
          </a:p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325" name="Shape 325"/>
          <p:cNvGraphicFramePr/>
          <p:nvPr/>
        </p:nvGraphicFramePr>
        <p:xfrm>
          <a:off x="177975" y="3189000"/>
          <a:ext cx="4920900" cy="1758700"/>
        </p:xfrm>
        <a:graphic>
          <a:graphicData uri="http://schemas.openxmlformats.org/drawingml/2006/table">
            <a:tbl>
              <a:tblPr>
                <a:noFill/>
                <a:tableStyleId>{8628B589-4659-4227-9C68-565DD4A46BFE}</a:tableStyleId>
              </a:tblPr>
              <a:tblGrid>
                <a:gridCol w="1459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68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9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16800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rgbClr val="FFFFFF"/>
                          </a:solidFill>
                        </a:rPr>
                        <a:t>column1</a:t>
                      </a:r>
                      <a:endParaRPr sz="1000" b="1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rgbClr val="FFFFFF"/>
                          </a:solidFill>
                        </a:rPr>
                        <a:t>column2</a:t>
                      </a:r>
                      <a:endParaRPr sz="1000" b="1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rgbClr val="FFFFFF"/>
                          </a:solidFill>
                        </a:rPr>
                        <a:t>column3</a:t>
                      </a:r>
                      <a:endParaRPr sz="1000" b="1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49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475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475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475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5475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63D870C1-879F-41CC-BB58-13F072AED6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93" y="2840784"/>
            <a:ext cx="5104007" cy="220278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311700" y="287278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2.2 </a:t>
            </a:r>
            <a:r>
              <a:rPr lang="en-US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Conversion rates </a:t>
            </a:r>
            <a:endParaRPr sz="2400"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" name="Shape 323"/>
          <p:cNvSpPr txBox="1"/>
          <p:nvPr/>
        </p:nvSpPr>
        <p:spPr>
          <a:xfrm>
            <a:off x="5179100" y="1201325"/>
            <a:ext cx="3870900" cy="37464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US" sz="1100" dirty="0">
                <a:latin typeface="Courier New"/>
                <a:ea typeface="Courier New"/>
                <a:cs typeface="Courier New"/>
                <a:sym typeface="Courier New"/>
              </a:rPr>
              <a:t>#WITH clause to use new funnel table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1100" dirty="0">
                <a:latin typeface="Courier New"/>
                <a:ea typeface="Courier New"/>
                <a:cs typeface="Courier New"/>
                <a:sym typeface="Courier New"/>
              </a:rPr>
              <a:t>WITH funnels AS (SELECT DISTINCT </a:t>
            </a:r>
            <a:r>
              <a:rPr lang="en-US" sz="1100" dirty="0" err="1">
                <a:latin typeface="Courier New"/>
                <a:ea typeface="Courier New"/>
                <a:cs typeface="Courier New"/>
                <a:sym typeface="Courier New"/>
              </a:rPr>
              <a:t>quiz.user_id</a:t>
            </a:r>
            <a:r>
              <a:rPr lang="en-US" sz="1100" dirty="0"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1100" dirty="0" err="1">
                <a:latin typeface="Courier New"/>
                <a:ea typeface="Courier New"/>
                <a:cs typeface="Courier New"/>
                <a:sym typeface="Courier New"/>
              </a:rPr>
              <a:t>home_try_on.user_id</a:t>
            </a:r>
            <a:r>
              <a:rPr lang="en-US" sz="1100" dirty="0">
                <a:latin typeface="Courier New"/>
                <a:ea typeface="Courier New"/>
                <a:cs typeface="Courier New"/>
                <a:sym typeface="Courier New"/>
              </a:rPr>
              <a:t> IS NOT NULL AS '</a:t>
            </a:r>
            <a:r>
              <a:rPr lang="en-US" sz="1100" dirty="0" err="1">
                <a:latin typeface="Courier New"/>
                <a:ea typeface="Courier New"/>
                <a:cs typeface="Courier New"/>
                <a:sym typeface="Courier New"/>
              </a:rPr>
              <a:t>is_home_try_on</a:t>
            </a:r>
            <a:r>
              <a:rPr lang="en-US" sz="1100" dirty="0">
                <a:latin typeface="Courier New"/>
                <a:ea typeface="Courier New"/>
                <a:cs typeface="Courier New"/>
                <a:sym typeface="Courier New"/>
              </a:rPr>
              <a:t>',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1100" dirty="0" err="1">
                <a:latin typeface="Courier New"/>
                <a:ea typeface="Courier New"/>
                <a:cs typeface="Courier New"/>
                <a:sym typeface="Courier New"/>
              </a:rPr>
              <a:t>home_try_on.number_of_pairs</a:t>
            </a:r>
            <a:r>
              <a:rPr lang="en-US" sz="1100" dirty="0"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1100" dirty="0" err="1">
                <a:latin typeface="Courier New"/>
                <a:ea typeface="Courier New"/>
                <a:cs typeface="Courier New"/>
                <a:sym typeface="Courier New"/>
              </a:rPr>
              <a:t>purchase.user_id</a:t>
            </a:r>
            <a:r>
              <a:rPr lang="en-US" sz="1100" dirty="0">
                <a:latin typeface="Courier New"/>
                <a:ea typeface="Courier New"/>
                <a:cs typeface="Courier New"/>
                <a:sym typeface="Courier New"/>
              </a:rPr>
              <a:t> IS NOT NULL AS '</a:t>
            </a:r>
            <a:r>
              <a:rPr lang="en-US" sz="1100" dirty="0" err="1">
                <a:latin typeface="Courier New"/>
                <a:ea typeface="Courier New"/>
                <a:cs typeface="Courier New"/>
                <a:sym typeface="Courier New"/>
              </a:rPr>
              <a:t>is_purchase</a:t>
            </a:r>
            <a:r>
              <a:rPr lang="en-US" sz="1100" dirty="0">
                <a:latin typeface="Courier New"/>
                <a:ea typeface="Courier New"/>
                <a:cs typeface="Courier New"/>
                <a:sym typeface="Courier New"/>
              </a:rPr>
              <a:t>'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1100" dirty="0">
                <a:latin typeface="Courier New"/>
                <a:ea typeface="Courier New"/>
                <a:cs typeface="Courier New"/>
                <a:sym typeface="Courier New"/>
              </a:rPr>
              <a:t>FROM quiz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1100" dirty="0">
                <a:latin typeface="Courier New"/>
                <a:ea typeface="Courier New"/>
                <a:cs typeface="Courier New"/>
                <a:sym typeface="Courier New"/>
              </a:rPr>
              <a:t>LEFT JOIN </a:t>
            </a:r>
            <a:r>
              <a:rPr lang="en-US" sz="1100" dirty="0" err="1">
                <a:latin typeface="Courier New"/>
                <a:ea typeface="Courier New"/>
                <a:cs typeface="Courier New"/>
                <a:sym typeface="Courier New"/>
              </a:rPr>
              <a:t>home_try_on</a:t>
            </a:r>
            <a:endParaRPr lang="en-US" sz="11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1100" dirty="0">
                <a:latin typeface="Courier New"/>
                <a:ea typeface="Courier New"/>
                <a:cs typeface="Courier New"/>
                <a:sym typeface="Courier New"/>
              </a:rPr>
              <a:t>ON </a:t>
            </a:r>
            <a:r>
              <a:rPr lang="en-US" sz="1100" dirty="0" err="1">
                <a:latin typeface="Courier New"/>
                <a:ea typeface="Courier New"/>
                <a:cs typeface="Courier New"/>
                <a:sym typeface="Courier New"/>
              </a:rPr>
              <a:t>quiz.user_id</a:t>
            </a:r>
            <a:r>
              <a:rPr lang="en-US" sz="1100" dirty="0"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US" sz="1100" dirty="0" err="1">
                <a:latin typeface="Courier New"/>
                <a:ea typeface="Courier New"/>
                <a:cs typeface="Courier New"/>
                <a:sym typeface="Courier New"/>
              </a:rPr>
              <a:t>home_try_on.user_id</a:t>
            </a:r>
            <a:endParaRPr lang="en-US" sz="11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1100" dirty="0">
                <a:latin typeface="Courier New"/>
                <a:ea typeface="Courier New"/>
                <a:cs typeface="Courier New"/>
                <a:sym typeface="Courier New"/>
              </a:rPr>
              <a:t>LEFT JOIN purchase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1100" dirty="0">
                <a:latin typeface="Courier New"/>
                <a:ea typeface="Courier New"/>
                <a:cs typeface="Courier New"/>
                <a:sym typeface="Courier New"/>
              </a:rPr>
              <a:t>ON </a:t>
            </a:r>
            <a:r>
              <a:rPr lang="en-US" sz="1100" dirty="0" err="1">
                <a:latin typeface="Courier New"/>
                <a:ea typeface="Courier New"/>
                <a:cs typeface="Courier New"/>
                <a:sym typeface="Courier New"/>
              </a:rPr>
              <a:t>purchase.user_id</a:t>
            </a:r>
            <a:r>
              <a:rPr lang="en-US" sz="1100" dirty="0"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US" sz="1100" dirty="0" err="1">
                <a:latin typeface="Courier New"/>
                <a:ea typeface="Courier New"/>
                <a:cs typeface="Courier New"/>
                <a:sym typeface="Courier New"/>
              </a:rPr>
              <a:t>quiz.user_id</a:t>
            </a:r>
            <a:r>
              <a:rPr lang="en-US" sz="1100" dirty="0">
                <a:latin typeface="Courier New"/>
                <a:ea typeface="Courier New"/>
                <a:cs typeface="Courier New"/>
                <a:sym typeface="Courier New"/>
              </a:rPr>
              <a:t>) 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1100" dirty="0">
                <a:latin typeface="Courier New"/>
                <a:ea typeface="Courier New"/>
                <a:cs typeface="Courier New"/>
                <a:sym typeface="Courier New"/>
              </a:rPr>
              <a:t>SELECT COUNT(*) AS '</a:t>
            </a:r>
            <a:r>
              <a:rPr lang="en-US" sz="1100" dirty="0" err="1">
                <a:latin typeface="Courier New"/>
                <a:ea typeface="Courier New"/>
                <a:cs typeface="Courier New"/>
                <a:sym typeface="Courier New"/>
              </a:rPr>
              <a:t>num_quized</a:t>
            </a:r>
            <a:r>
              <a:rPr lang="en-US" sz="1100" dirty="0">
                <a:latin typeface="Courier New"/>
                <a:ea typeface="Courier New"/>
                <a:cs typeface="Courier New"/>
                <a:sym typeface="Courier New"/>
              </a:rPr>
              <a:t>', 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1100" dirty="0">
                <a:latin typeface="Courier New"/>
                <a:ea typeface="Courier New"/>
                <a:cs typeface="Courier New"/>
                <a:sym typeface="Courier New"/>
              </a:rPr>
              <a:t>SUM(</a:t>
            </a:r>
            <a:r>
              <a:rPr lang="en-US" sz="1100" dirty="0" err="1">
                <a:latin typeface="Courier New"/>
                <a:ea typeface="Courier New"/>
                <a:cs typeface="Courier New"/>
                <a:sym typeface="Courier New"/>
              </a:rPr>
              <a:t>is_home_try_on</a:t>
            </a:r>
            <a:r>
              <a:rPr lang="en-US" sz="1100" dirty="0">
                <a:latin typeface="Courier New"/>
                <a:ea typeface="Courier New"/>
                <a:cs typeface="Courier New"/>
                <a:sym typeface="Courier New"/>
              </a:rPr>
              <a:t>) AS '</a:t>
            </a:r>
            <a:r>
              <a:rPr lang="en-US" sz="1100" dirty="0" err="1">
                <a:latin typeface="Courier New"/>
                <a:ea typeface="Courier New"/>
                <a:cs typeface="Courier New"/>
                <a:sym typeface="Courier New"/>
              </a:rPr>
              <a:t>num_tried</a:t>
            </a:r>
            <a:r>
              <a:rPr lang="en-US" sz="1100" dirty="0">
                <a:latin typeface="Courier New"/>
                <a:ea typeface="Courier New"/>
                <a:cs typeface="Courier New"/>
                <a:sym typeface="Courier New"/>
              </a:rPr>
              <a:t>', 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1100" dirty="0">
                <a:latin typeface="Courier New"/>
                <a:ea typeface="Courier New"/>
                <a:cs typeface="Courier New"/>
                <a:sym typeface="Courier New"/>
              </a:rPr>
              <a:t>SUM(</a:t>
            </a:r>
            <a:r>
              <a:rPr lang="en-US" sz="1100" dirty="0" err="1">
                <a:latin typeface="Courier New"/>
                <a:ea typeface="Courier New"/>
                <a:cs typeface="Courier New"/>
                <a:sym typeface="Courier New"/>
              </a:rPr>
              <a:t>is_purchase</a:t>
            </a:r>
            <a:r>
              <a:rPr lang="en-US" sz="1100" dirty="0">
                <a:latin typeface="Courier New"/>
                <a:ea typeface="Courier New"/>
                <a:cs typeface="Courier New"/>
                <a:sym typeface="Courier New"/>
              </a:rPr>
              <a:t>) AS '</a:t>
            </a:r>
            <a:r>
              <a:rPr lang="en-US" sz="1100" dirty="0" err="1">
                <a:latin typeface="Courier New"/>
                <a:ea typeface="Courier New"/>
                <a:cs typeface="Courier New"/>
                <a:sym typeface="Courier New"/>
              </a:rPr>
              <a:t>num_purchase</a:t>
            </a:r>
            <a:r>
              <a:rPr lang="en-US" sz="1100" dirty="0">
                <a:latin typeface="Courier New"/>
                <a:ea typeface="Courier New"/>
                <a:cs typeface="Courier New"/>
                <a:sym typeface="Courier New"/>
              </a:rPr>
              <a:t>'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1100" dirty="0">
                <a:latin typeface="Courier New"/>
                <a:ea typeface="Courier New"/>
                <a:cs typeface="Courier New"/>
                <a:sym typeface="Courier New"/>
              </a:rPr>
              <a:t>FROM funnels;</a:t>
            </a:r>
            <a:endParaRPr sz="11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24" name="Shape 324"/>
          <p:cNvSpPr txBox="1"/>
          <p:nvPr/>
        </p:nvSpPr>
        <p:spPr>
          <a:xfrm>
            <a:off x="177975" y="1201325"/>
            <a:ext cx="4920900" cy="1543593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We can compare conversion:</a:t>
            </a:r>
          </a:p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200" dirty="0" err="1">
                <a:latin typeface="Roboto"/>
                <a:ea typeface="Roboto"/>
                <a:cs typeface="Roboto"/>
                <a:sym typeface="Roboto"/>
              </a:rPr>
              <a:t>quiz→home_try_on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  which is 75%</a:t>
            </a:r>
          </a:p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and </a:t>
            </a:r>
            <a:r>
              <a:rPr lang="en-US" sz="1200" dirty="0" err="1">
                <a:latin typeface="Roboto"/>
                <a:ea typeface="Roboto"/>
                <a:cs typeface="Roboto"/>
                <a:sym typeface="Roboto"/>
              </a:rPr>
              <a:t>home_try_on→purchase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 is 66%</a:t>
            </a:r>
          </a:p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It is good conversion rate, three quatres people are interested to try on glasses, but 44% still do not purchase after trying on.</a:t>
            </a:r>
          </a:p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Let’s compare how many pairs of glasses did they receive – 3 or 5?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325" name="Shape 325"/>
          <p:cNvGraphicFramePr/>
          <p:nvPr>
            <p:extLst>
              <p:ext uri="{D42A27DB-BD31-4B8C-83A1-F6EECF244321}">
                <p14:modId xmlns:p14="http://schemas.microsoft.com/office/powerpoint/2010/main" val="1075247540"/>
              </p:ext>
            </p:extLst>
          </p:nvPr>
        </p:nvGraphicFramePr>
        <p:xfrm>
          <a:off x="177975" y="3189000"/>
          <a:ext cx="4920900" cy="1483960"/>
        </p:xfrm>
        <a:graphic>
          <a:graphicData uri="http://schemas.openxmlformats.org/drawingml/2006/table">
            <a:tbl>
              <a:tblPr>
                <a:noFill/>
                <a:tableStyleId>{8628B589-4659-4227-9C68-565DD4A46BFE}</a:tableStyleId>
              </a:tblPr>
              <a:tblGrid>
                <a:gridCol w="15973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400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835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16800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rgbClr val="FFFFFF"/>
                          </a:solidFill>
                        </a:rPr>
                        <a:t>column1</a:t>
                      </a:r>
                      <a:endParaRPr sz="1000" b="1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rgbClr val="FFFFFF"/>
                          </a:solidFill>
                        </a:rPr>
                        <a:t>column2</a:t>
                      </a:r>
                      <a:endParaRPr sz="1000" b="1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rgbClr val="FFFFFF"/>
                          </a:solidFill>
                        </a:rPr>
                        <a:t>column3</a:t>
                      </a:r>
                      <a:endParaRPr sz="1000" b="1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49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475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475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4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100%</a:t>
                      </a:r>
                      <a:endParaRPr sz="1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75%</a:t>
                      </a:r>
                      <a:endParaRPr sz="1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66%</a:t>
                      </a:r>
                      <a:endParaRPr sz="14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87BF6DB-8B1A-44EC-9B0C-ED127DAEE2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975" y="3189000"/>
            <a:ext cx="4920900" cy="992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1235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4056">
            <a:alpha val="82490"/>
          </a:srgbClr>
        </a:solidFill>
        <a:effectLst/>
      </p:bgPr>
    </p:bg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 txBox="1"/>
          <p:nvPr/>
        </p:nvSpPr>
        <p:spPr>
          <a:xfrm>
            <a:off x="753000" y="1543050"/>
            <a:ext cx="76380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4800" dirty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3. A/B test results: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274301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311700" y="287278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3.1 </a:t>
            </a:r>
            <a:r>
              <a:rPr lang="en-US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A/B test</a:t>
            </a:r>
            <a:endParaRPr sz="2400"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" name="Shape 323"/>
          <p:cNvSpPr txBox="1"/>
          <p:nvPr/>
        </p:nvSpPr>
        <p:spPr>
          <a:xfrm>
            <a:off x="5232573" y="812201"/>
            <a:ext cx="3870900" cy="4176893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US" sz="1100" dirty="0">
                <a:latin typeface="Courier New"/>
                <a:ea typeface="Courier New"/>
                <a:cs typeface="Courier New"/>
                <a:sym typeface="Courier New"/>
              </a:rPr>
              <a:t># 1 if they tried at home and 0 if not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1100" dirty="0">
                <a:latin typeface="Courier New"/>
                <a:ea typeface="Courier New"/>
                <a:cs typeface="Courier New"/>
                <a:sym typeface="Courier New"/>
              </a:rPr>
              <a:t>WITH funnels AS (SELECT DISTINCT </a:t>
            </a:r>
            <a:r>
              <a:rPr lang="en-US" sz="1100" dirty="0" err="1">
                <a:latin typeface="Courier New"/>
                <a:ea typeface="Courier New"/>
                <a:cs typeface="Courier New"/>
                <a:sym typeface="Courier New"/>
              </a:rPr>
              <a:t>quiz.user_id</a:t>
            </a:r>
            <a:r>
              <a:rPr lang="en-US" sz="1100" dirty="0"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1100" dirty="0" err="1">
                <a:latin typeface="Courier New"/>
                <a:ea typeface="Courier New"/>
                <a:cs typeface="Courier New"/>
                <a:sym typeface="Courier New"/>
              </a:rPr>
              <a:t>home_try_on.user_id</a:t>
            </a:r>
            <a:r>
              <a:rPr lang="en-US" sz="1100" dirty="0">
                <a:latin typeface="Courier New"/>
                <a:ea typeface="Courier New"/>
                <a:cs typeface="Courier New"/>
                <a:sym typeface="Courier New"/>
              </a:rPr>
              <a:t> IS NOT NULL AS '</a:t>
            </a:r>
            <a:r>
              <a:rPr lang="en-US" sz="1100" dirty="0" err="1">
                <a:latin typeface="Courier New"/>
                <a:ea typeface="Courier New"/>
                <a:cs typeface="Courier New"/>
                <a:sym typeface="Courier New"/>
              </a:rPr>
              <a:t>is_home_try_on</a:t>
            </a:r>
            <a:r>
              <a:rPr lang="en-US" sz="1100" dirty="0">
                <a:latin typeface="Courier New"/>
                <a:ea typeface="Courier New"/>
                <a:cs typeface="Courier New"/>
                <a:sym typeface="Courier New"/>
              </a:rPr>
              <a:t>',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1100" dirty="0" err="1">
                <a:latin typeface="Courier New"/>
                <a:ea typeface="Courier New"/>
                <a:cs typeface="Courier New"/>
                <a:sym typeface="Courier New"/>
              </a:rPr>
              <a:t>home_try_on.number_of_pairs</a:t>
            </a:r>
            <a:r>
              <a:rPr lang="en-US" sz="1100" dirty="0"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1100" dirty="0" err="1">
                <a:latin typeface="Courier New"/>
                <a:ea typeface="Courier New"/>
                <a:cs typeface="Courier New"/>
                <a:sym typeface="Courier New"/>
              </a:rPr>
              <a:t>purchase.user_id</a:t>
            </a:r>
            <a:r>
              <a:rPr lang="en-US" sz="1100" dirty="0">
                <a:latin typeface="Courier New"/>
                <a:ea typeface="Courier New"/>
                <a:cs typeface="Courier New"/>
                <a:sym typeface="Courier New"/>
              </a:rPr>
              <a:t> IS NOT NULL AS '</a:t>
            </a:r>
            <a:r>
              <a:rPr lang="en-US" sz="1100" dirty="0" err="1">
                <a:latin typeface="Courier New"/>
                <a:ea typeface="Courier New"/>
                <a:cs typeface="Courier New"/>
                <a:sym typeface="Courier New"/>
              </a:rPr>
              <a:t>is_purchase</a:t>
            </a:r>
            <a:r>
              <a:rPr lang="en-US" sz="1100" dirty="0">
                <a:latin typeface="Courier New"/>
                <a:ea typeface="Courier New"/>
                <a:cs typeface="Courier New"/>
                <a:sym typeface="Courier New"/>
              </a:rPr>
              <a:t>'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1100" dirty="0">
                <a:latin typeface="Courier New"/>
                <a:ea typeface="Courier New"/>
                <a:cs typeface="Courier New"/>
                <a:sym typeface="Courier New"/>
              </a:rPr>
              <a:t>FROM quiz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1100" dirty="0">
                <a:latin typeface="Courier New"/>
                <a:ea typeface="Courier New"/>
                <a:cs typeface="Courier New"/>
                <a:sym typeface="Courier New"/>
              </a:rPr>
              <a:t>LEFT JOIN </a:t>
            </a:r>
            <a:r>
              <a:rPr lang="en-US" sz="1100" dirty="0" err="1">
                <a:latin typeface="Courier New"/>
                <a:ea typeface="Courier New"/>
                <a:cs typeface="Courier New"/>
                <a:sym typeface="Courier New"/>
              </a:rPr>
              <a:t>home_try_on</a:t>
            </a:r>
            <a:endParaRPr lang="en-US" sz="11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1100" dirty="0">
                <a:latin typeface="Courier New"/>
                <a:ea typeface="Courier New"/>
                <a:cs typeface="Courier New"/>
                <a:sym typeface="Courier New"/>
              </a:rPr>
              <a:t>ON </a:t>
            </a:r>
            <a:r>
              <a:rPr lang="en-US" sz="1100" dirty="0" err="1">
                <a:latin typeface="Courier New"/>
                <a:ea typeface="Courier New"/>
                <a:cs typeface="Courier New"/>
                <a:sym typeface="Courier New"/>
              </a:rPr>
              <a:t>quiz.user_id</a:t>
            </a:r>
            <a:r>
              <a:rPr lang="en-US" sz="1100" dirty="0"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US" sz="1100" dirty="0" err="1">
                <a:latin typeface="Courier New"/>
                <a:ea typeface="Courier New"/>
                <a:cs typeface="Courier New"/>
                <a:sym typeface="Courier New"/>
              </a:rPr>
              <a:t>home_try_on.user_id</a:t>
            </a:r>
            <a:endParaRPr lang="en-US" sz="11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1100" dirty="0">
                <a:latin typeface="Courier New"/>
                <a:ea typeface="Courier New"/>
                <a:cs typeface="Courier New"/>
                <a:sym typeface="Courier New"/>
              </a:rPr>
              <a:t>LEFT JOIN purchase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1100" dirty="0">
                <a:latin typeface="Courier New"/>
                <a:ea typeface="Courier New"/>
                <a:cs typeface="Courier New"/>
                <a:sym typeface="Courier New"/>
              </a:rPr>
              <a:t>ON </a:t>
            </a:r>
            <a:r>
              <a:rPr lang="en-US" sz="1100" dirty="0" err="1">
                <a:latin typeface="Courier New"/>
                <a:ea typeface="Courier New"/>
                <a:cs typeface="Courier New"/>
                <a:sym typeface="Courier New"/>
              </a:rPr>
              <a:t>purchase.user_id</a:t>
            </a:r>
            <a:r>
              <a:rPr lang="en-US" sz="1100" dirty="0"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US" sz="1100" dirty="0" err="1">
                <a:latin typeface="Courier New"/>
                <a:ea typeface="Courier New"/>
                <a:cs typeface="Courier New"/>
                <a:sym typeface="Courier New"/>
              </a:rPr>
              <a:t>quiz.user_id</a:t>
            </a:r>
            <a:r>
              <a:rPr lang="en-US" sz="1100" dirty="0">
                <a:latin typeface="Courier New"/>
                <a:ea typeface="Courier New"/>
                <a:cs typeface="Courier New"/>
                <a:sym typeface="Courier New"/>
              </a:rPr>
              <a:t>) 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1100" dirty="0">
                <a:latin typeface="Courier New"/>
                <a:ea typeface="Courier New"/>
                <a:cs typeface="Courier New"/>
                <a:sym typeface="Courier New"/>
              </a:rPr>
              <a:t>SELECT SUM(</a:t>
            </a:r>
            <a:r>
              <a:rPr lang="en-US" sz="1100" dirty="0" err="1">
                <a:latin typeface="Courier New"/>
                <a:ea typeface="Courier New"/>
                <a:cs typeface="Courier New"/>
                <a:sym typeface="Courier New"/>
              </a:rPr>
              <a:t>is_home_try_on</a:t>
            </a:r>
            <a:r>
              <a:rPr lang="en-US" sz="1100" dirty="0">
                <a:latin typeface="Courier New"/>
                <a:ea typeface="Courier New"/>
                <a:cs typeface="Courier New"/>
                <a:sym typeface="Courier New"/>
              </a:rPr>
              <a:t>) AS 'total tried', 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1100" dirty="0">
                <a:latin typeface="Courier New"/>
                <a:ea typeface="Courier New"/>
                <a:cs typeface="Courier New"/>
                <a:sym typeface="Courier New"/>
              </a:rPr>
              <a:t>SUM(CASE 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1100" dirty="0">
                <a:latin typeface="Courier New"/>
                <a:ea typeface="Courier New"/>
                <a:cs typeface="Courier New"/>
                <a:sym typeface="Courier New"/>
              </a:rPr>
              <a:t>WHEN </a:t>
            </a:r>
            <a:r>
              <a:rPr lang="en-US" sz="1100" dirty="0" err="1">
                <a:latin typeface="Courier New"/>
                <a:ea typeface="Courier New"/>
                <a:cs typeface="Courier New"/>
                <a:sym typeface="Courier New"/>
              </a:rPr>
              <a:t>number_of_pairs</a:t>
            </a:r>
            <a:r>
              <a:rPr lang="en-US" sz="1100" dirty="0">
                <a:latin typeface="Courier New"/>
                <a:ea typeface="Courier New"/>
                <a:cs typeface="Courier New"/>
                <a:sym typeface="Courier New"/>
              </a:rPr>
              <a:t> = '3 pairs'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1100" dirty="0">
                <a:latin typeface="Courier New"/>
                <a:ea typeface="Courier New"/>
                <a:cs typeface="Courier New"/>
                <a:sym typeface="Courier New"/>
              </a:rPr>
              <a:t>THEN </a:t>
            </a:r>
            <a:r>
              <a:rPr lang="en-US" sz="1100" dirty="0" err="1">
                <a:latin typeface="Courier New"/>
                <a:ea typeface="Courier New"/>
                <a:cs typeface="Courier New"/>
                <a:sym typeface="Courier New"/>
              </a:rPr>
              <a:t>is_home_try_on</a:t>
            </a:r>
            <a:endParaRPr lang="en-US" sz="11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1100" dirty="0">
                <a:latin typeface="Courier New"/>
                <a:ea typeface="Courier New"/>
                <a:cs typeface="Courier New"/>
                <a:sym typeface="Courier New"/>
              </a:rPr>
              <a:t>END) AS 'tried_3_pairs', 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1100" dirty="0">
                <a:latin typeface="Courier New"/>
                <a:ea typeface="Courier New"/>
                <a:cs typeface="Courier New"/>
                <a:sym typeface="Courier New"/>
              </a:rPr>
              <a:t>SUM(CASE 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1100" dirty="0">
                <a:latin typeface="Courier New"/>
                <a:ea typeface="Courier New"/>
                <a:cs typeface="Courier New"/>
                <a:sym typeface="Courier New"/>
              </a:rPr>
              <a:t>WHEN </a:t>
            </a:r>
            <a:r>
              <a:rPr lang="en-US" sz="1100" dirty="0" err="1">
                <a:latin typeface="Courier New"/>
                <a:ea typeface="Courier New"/>
                <a:cs typeface="Courier New"/>
                <a:sym typeface="Courier New"/>
              </a:rPr>
              <a:t>number_of_pairs</a:t>
            </a:r>
            <a:r>
              <a:rPr lang="en-US" sz="1100" dirty="0">
                <a:latin typeface="Courier New"/>
                <a:ea typeface="Courier New"/>
                <a:cs typeface="Courier New"/>
                <a:sym typeface="Courier New"/>
              </a:rPr>
              <a:t> = '5 pairs'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1100" dirty="0">
                <a:latin typeface="Courier New"/>
                <a:ea typeface="Courier New"/>
                <a:cs typeface="Courier New"/>
                <a:sym typeface="Courier New"/>
              </a:rPr>
              <a:t>THEN </a:t>
            </a:r>
            <a:r>
              <a:rPr lang="en-US" sz="1100" dirty="0" err="1">
                <a:latin typeface="Courier New"/>
                <a:ea typeface="Courier New"/>
                <a:cs typeface="Courier New"/>
                <a:sym typeface="Courier New"/>
              </a:rPr>
              <a:t>is_home_try_on</a:t>
            </a:r>
            <a:endParaRPr lang="en-US" sz="11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1100" dirty="0">
                <a:latin typeface="Courier New"/>
                <a:ea typeface="Courier New"/>
                <a:cs typeface="Courier New"/>
                <a:sym typeface="Courier New"/>
              </a:rPr>
              <a:t>END) AS 'tried_5_pairs'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1100" dirty="0">
                <a:latin typeface="Courier New"/>
                <a:ea typeface="Courier New"/>
                <a:cs typeface="Courier New"/>
                <a:sym typeface="Courier New"/>
              </a:rPr>
              <a:t>FROM funnels;</a:t>
            </a:r>
            <a:endParaRPr sz="11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24" name="Shape 324"/>
          <p:cNvSpPr txBox="1"/>
          <p:nvPr/>
        </p:nvSpPr>
        <p:spPr>
          <a:xfrm>
            <a:off x="191128" y="1182703"/>
            <a:ext cx="4920900" cy="1543593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During the Home Try-On stage, we will be conducting an A/B Test:</a:t>
            </a:r>
          </a:p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50% of the users will get 3 pairs to try on</a:t>
            </a:r>
          </a:p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50% of the users will get 5 pairs to try on</a:t>
            </a:r>
          </a:p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325" name="Shape 325"/>
          <p:cNvGraphicFramePr/>
          <p:nvPr>
            <p:extLst>
              <p:ext uri="{D42A27DB-BD31-4B8C-83A1-F6EECF244321}">
                <p14:modId xmlns:p14="http://schemas.microsoft.com/office/powerpoint/2010/main" val="3017750060"/>
              </p:ext>
            </p:extLst>
          </p:nvPr>
        </p:nvGraphicFramePr>
        <p:xfrm>
          <a:off x="177975" y="3189000"/>
          <a:ext cx="4920900" cy="1483960"/>
        </p:xfrm>
        <a:graphic>
          <a:graphicData uri="http://schemas.openxmlformats.org/drawingml/2006/table">
            <a:tbl>
              <a:tblPr>
                <a:noFill/>
                <a:tableStyleId>{8628B589-4659-4227-9C68-565DD4A46BFE}</a:tableStyleId>
              </a:tblPr>
              <a:tblGrid>
                <a:gridCol w="14315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448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44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16800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rgbClr val="FFFFFF"/>
                          </a:solidFill>
                        </a:rPr>
                        <a:t>column1</a:t>
                      </a:r>
                      <a:endParaRPr sz="1000" b="1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rgbClr val="FFFFFF"/>
                          </a:solidFill>
                        </a:rPr>
                        <a:t>column2</a:t>
                      </a:r>
                      <a:endParaRPr sz="1000" b="1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rgbClr val="FFFFFF"/>
                          </a:solidFill>
                        </a:rPr>
                        <a:t>column3</a:t>
                      </a:r>
                      <a:endParaRPr sz="1000" b="1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49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475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475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4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100%</a:t>
                      </a:r>
                      <a:endParaRPr sz="1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50.5%</a:t>
                      </a:r>
                      <a:endParaRPr sz="1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49.5%</a:t>
                      </a:r>
                      <a:endParaRPr sz="14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74B6B8AA-F359-4242-9447-CB382F8181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975" y="3189000"/>
            <a:ext cx="4934053" cy="988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676631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</TotalTime>
  <Words>1381</Words>
  <Application>Microsoft Office PowerPoint</Application>
  <PresentationFormat>Экран (16:9)</PresentationFormat>
  <Paragraphs>178</Paragraphs>
  <Slides>12</Slides>
  <Notes>12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3</vt:i4>
      </vt:variant>
      <vt:variant>
        <vt:lpstr>Заголовки слайдов</vt:lpstr>
      </vt:variant>
      <vt:variant>
        <vt:i4>12</vt:i4>
      </vt:variant>
    </vt:vector>
  </HeadingPairs>
  <TitlesOfParts>
    <vt:vector size="22" baseType="lpstr">
      <vt:lpstr>Roboto</vt:lpstr>
      <vt:lpstr>Arial Narrow</vt:lpstr>
      <vt:lpstr>Courier New</vt:lpstr>
      <vt:lpstr>Arial</vt:lpstr>
      <vt:lpstr>Roboto Thin</vt:lpstr>
      <vt:lpstr>Dosis</vt:lpstr>
      <vt:lpstr>Roboto Black</vt:lpstr>
      <vt:lpstr>Simple Light</vt:lpstr>
      <vt:lpstr>Simple Light</vt:lpstr>
      <vt:lpstr>Simple Light</vt:lpstr>
      <vt:lpstr>Презентация PowerPoint</vt:lpstr>
      <vt:lpstr>Goals of project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SQL Capstone Templates</dc:title>
  <dc:creator>user</dc:creator>
  <cp:lastModifiedBy>user</cp:lastModifiedBy>
  <cp:revision>7</cp:revision>
  <dcterms:modified xsi:type="dcterms:W3CDTF">2022-02-02T16:17:10Z</dcterms:modified>
</cp:coreProperties>
</file>